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401" r:id="rId2"/>
    <p:sldId id="383" r:id="rId3"/>
    <p:sldId id="384" r:id="rId4"/>
    <p:sldId id="385" r:id="rId5"/>
    <p:sldId id="402" r:id="rId6"/>
    <p:sldId id="403" r:id="rId7"/>
    <p:sldId id="404" r:id="rId8"/>
    <p:sldId id="405" r:id="rId9"/>
    <p:sldId id="406" r:id="rId10"/>
    <p:sldId id="386" r:id="rId11"/>
    <p:sldId id="407" r:id="rId12"/>
    <p:sldId id="387" r:id="rId13"/>
    <p:sldId id="388" r:id="rId14"/>
    <p:sldId id="408" r:id="rId15"/>
    <p:sldId id="389" r:id="rId16"/>
    <p:sldId id="409" r:id="rId17"/>
    <p:sldId id="410" r:id="rId18"/>
    <p:sldId id="411" r:id="rId19"/>
    <p:sldId id="390" r:id="rId20"/>
    <p:sldId id="412" r:id="rId21"/>
    <p:sldId id="391" r:id="rId22"/>
    <p:sldId id="392" r:id="rId23"/>
    <p:sldId id="413" r:id="rId24"/>
    <p:sldId id="414" r:id="rId25"/>
    <p:sldId id="415" r:id="rId26"/>
    <p:sldId id="393" r:id="rId27"/>
    <p:sldId id="416" r:id="rId28"/>
    <p:sldId id="417" r:id="rId29"/>
    <p:sldId id="394" r:id="rId30"/>
    <p:sldId id="395" r:id="rId31"/>
    <p:sldId id="418" r:id="rId32"/>
    <p:sldId id="419" r:id="rId33"/>
    <p:sldId id="420" r:id="rId34"/>
    <p:sldId id="421" r:id="rId35"/>
    <p:sldId id="422" r:id="rId36"/>
    <p:sldId id="423" r:id="rId37"/>
    <p:sldId id="432" r:id="rId38"/>
    <p:sldId id="424" r:id="rId39"/>
    <p:sldId id="425" r:id="rId40"/>
    <p:sldId id="426" r:id="rId41"/>
    <p:sldId id="396" r:id="rId42"/>
    <p:sldId id="397" r:id="rId43"/>
    <p:sldId id="427" r:id="rId44"/>
    <p:sldId id="398" r:id="rId45"/>
    <p:sldId id="428" r:id="rId46"/>
    <p:sldId id="429" r:id="rId47"/>
    <p:sldId id="430" r:id="rId48"/>
    <p:sldId id="431" r:id="rId49"/>
    <p:sldId id="40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0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4483100" y="4810085"/>
            <a:ext cx="6654800" cy="467211"/>
          </a:xfrm>
          <a:noFill/>
        </p:spPr>
        <p:txBody>
          <a:bodyPr>
            <a:prstTxWarp prst="textArchUp">
              <a:avLst/>
            </a:prstTxWarp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1580008" y="1509303"/>
            <a:ext cx="9031984" cy="1720077"/>
          </a:xfrm>
        </p:spPr>
        <p:txBody>
          <a:bodyPr>
            <a:prstTxWarp prst="textArchDown">
              <a:avLst/>
            </a:prstTxWarp>
            <a:noAutofit/>
          </a:bodyPr>
          <a:lstStyle>
            <a:lvl1pPr algn="ctr">
              <a:defRPr sz="4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6612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0" orient="horz" pos="1620">
          <p15:clr>
            <a:srgbClr val="FBAE40"/>
          </p15:clr>
        </p15:guide>
        <p15:guide id="2" pos="496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18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35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6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79" indent="-357179">
              <a:buClr>
                <a:schemeClr val="accent2"/>
              </a:buClr>
              <a:buFont typeface="Wingdings 2" panose="05020102010507070707" pitchFamily="18" charset="2"/>
              <a:buChar char=""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72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4"/>
            <a:ext cx="4090217" cy="3574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7599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05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07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69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09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80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83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162557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7EBBA-28FA-47CA-AE41-FBFED73EEC23}" type="datetimeFigureOut">
              <a:rPr lang="zh-CN" altLang="en-US" smtClean="0"/>
              <a:t>2021/11/13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00ED2-591F-460C-A7E8-82B8BD4FD9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58801" y="1026615"/>
            <a:ext cx="11056060" cy="519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4"/>
          <a:srcRect r="221"/>
          <a:stretch/>
        </p:blipFill>
        <p:spPr>
          <a:xfrm>
            <a:off x="-799" y="5751541"/>
            <a:ext cx="12193601" cy="110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>
              <a:lumMod val="65000"/>
              <a:lumOff val="35000"/>
            </a:schemeClr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179" indent="-357179" algn="just" defTabSz="914377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/>
        </a:buClr>
        <a:buSzPct val="100000"/>
        <a:buFont typeface="Wingdings 2" panose="05020102010507070707" pitchFamily="18" charset="2"/>
        <a:buChar char=""/>
        <a:defRPr sz="2000" kern="1200" baseline="0">
          <a:solidFill>
            <a:schemeClr val="accent2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79" indent="-357179" algn="just" defTabSz="914377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7D7D7D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>
                <a:alpha val="7000"/>
              </a:srgbClr>
            </a:gs>
            <a:gs pos="57000">
              <a:srgbClr val="7030A0">
                <a:alpha val="51000"/>
              </a:srgbClr>
            </a:gs>
            <a:gs pos="100000">
              <a:srgbClr val="C00000">
                <a:alpha val="1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15288" y="2403383"/>
            <a:ext cx="9031984" cy="1720077"/>
          </a:xfrm>
        </p:spPr>
        <p:txBody>
          <a:bodyPr>
            <a:prstTxWarp prst="textCanUp">
              <a:avLst/>
            </a:prstTxWarp>
          </a:bodyPr>
          <a:lstStyle/>
          <a:p>
            <a:r>
              <a:rPr lang="en-US" altLang="zh-CN" sz="8800" dirty="0" smtClean="0">
                <a:effectLst>
                  <a:glow rad="101600">
                    <a:schemeClr val="accent5">
                      <a:lumMod val="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Python</a:t>
            </a:r>
            <a:r>
              <a:rPr lang="zh-CN" altLang="en-US" sz="6600" dirty="0" smtClean="0">
                <a:effectLst>
                  <a:glow rad="101600">
                    <a:schemeClr val="accent5">
                      <a:lumMod val="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机器学习</a:t>
            </a:r>
            <a:endParaRPr lang="zh-CN" altLang="en-US" sz="6600" dirty="0">
              <a:effectLst>
                <a:glow rad="101600">
                  <a:schemeClr val="accent5">
                    <a:lumMod val="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8509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11.1.2 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深度学习的发展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/>
              <a:t>深度学习的兴起源于</a:t>
            </a:r>
            <a:r>
              <a:rPr lang="en-US" altLang="zh-CN" sz="2400" dirty="0"/>
              <a:t>2012</a:t>
            </a:r>
            <a:r>
              <a:rPr lang="zh-CN" altLang="zh-CN" sz="2400" dirty="0"/>
              <a:t>年，</a:t>
            </a:r>
            <a:r>
              <a:rPr lang="en-US" altLang="zh-CN" sz="2400" dirty="0"/>
              <a:t>Hinton</a:t>
            </a:r>
            <a:r>
              <a:rPr lang="zh-CN" altLang="zh-CN" sz="2400" dirty="0"/>
              <a:t>的学生</a:t>
            </a:r>
            <a:r>
              <a:rPr lang="en-US" altLang="zh-CN" sz="2400" dirty="0"/>
              <a:t>Alex </a:t>
            </a:r>
            <a:r>
              <a:rPr lang="en-US" altLang="zh-CN" sz="2400" dirty="0" err="1"/>
              <a:t>Kirzhevsky</a:t>
            </a:r>
            <a:r>
              <a:rPr lang="zh-CN" altLang="zh-CN" sz="2400" dirty="0"/>
              <a:t>提出了深度卷积神经网络模型</a:t>
            </a:r>
            <a:r>
              <a:rPr lang="en-US" altLang="zh-CN" sz="2400" dirty="0" err="1">
                <a:solidFill>
                  <a:srgbClr val="FF0000"/>
                </a:solidFill>
              </a:rPr>
              <a:t>AlexNet</a:t>
            </a:r>
            <a:r>
              <a:rPr lang="zh-CN" altLang="zh-CN" sz="2400" dirty="0"/>
              <a:t>，该模型一举赢得</a:t>
            </a:r>
            <a:r>
              <a:rPr lang="en-US" altLang="zh-CN" sz="2400" dirty="0"/>
              <a:t>ILSVRC</a:t>
            </a:r>
            <a:r>
              <a:rPr lang="zh-CN" altLang="zh-CN" sz="2400" dirty="0"/>
              <a:t>算法竞赛的</a:t>
            </a:r>
            <a:r>
              <a:rPr lang="zh-CN" altLang="zh-CN" sz="2400" dirty="0" smtClean="0"/>
              <a:t>冠军。</a:t>
            </a:r>
            <a:r>
              <a:rPr lang="zh-CN" altLang="zh-CN" sz="2400" dirty="0"/>
              <a:t>在百万</a:t>
            </a:r>
            <a:r>
              <a:rPr lang="zh-CN" altLang="zh-CN" sz="2400" dirty="0" smtClean="0"/>
              <a:t>级</a:t>
            </a:r>
            <a:r>
              <a:rPr lang="en-US" altLang="zh-CN" sz="2400" dirty="0" smtClean="0"/>
              <a:t>ImageNet</a:t>
            </a:r>
            <a:r>
              <a:rPr lang="zh-CN" altLang="zh-CN" sz="2400" dirty="0"/>
              <a:t>数据集合上，模型识别率从传统的</a:t>
            </a:r>
            <a:r>
              <a:rPr lang="en-US" altLang="zh-CN" sz="2400" dirty="0"/>
              <a:t>70%</a:t>
            </a:r>
            <a:r>
              <a:rPr lang="zh-CN" altLang="zh-CN" sz="2400" dirty="0"/>
              <a:t>多提升到</a:t>
            </a:r>
            <a:r>
              <a:rPr lang="en-US" altLang="zh-CN" sz="2400" dirty="0"/>
              <a:t>80%</a:t>
            </a:r>
            <a:r>
              <a:rPr lang="zh-CN" altLang="zh-CN" sz="2400" dirty="0"/>
              <a:t>多，展现出巨大的优势，也开启了深度学习的研究热潮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*ILSVRC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竞赛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全称是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ImageNet Large-Scale Visual Recognition Challenge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，即通常所说的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ImageNet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比赛。所使用的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ImageNet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数据集是由李飞飞团队收集制作而成的大型图像数据集。</a:t>
            </a:r>
          </a:p>
          <a:p>
            <a:endParaRPr lang="zh-CN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17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ImageNet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历届冠军算法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8801" y="1026615"/>
            <a:ext cx="11346872" cy="5193212"/>
          </a:xfrm>
        </p:spPr>
        <p:txBody>
          <a:bodyPr>
            <a:normAutofit/>
          </a:bodyPr>
          <a:lstStyle/>
          <a:p>
            <a:pPr lvl="0"/>
            <a:r>
              <a:rPr lang="en-US" altLang="zh-CN" sz="2100" dirty="0"/>
              <a:t>2012</a:t>
            </a:r>
            <a:r>
              <a:rPr lang="zh-CN" altLang="zh-CN" sz="2100" dirty="0"/>
              <a:t>年冠军算法：</a:t>
            </a:r>
            <a:r>
              <a:rPr lang="en-US" altLang="zh-CN" sz="2100" dirty="0" err="1"/>
              <a:t>AlexNet</a:t>
            </a:r>
            <a:r>
              <a:rPr lang="zh-CN" altLang="zh-CN" sz="2100" dirty="0"/>
              <a:t>，使用的是</a:t>
            </a:r>
            <a:r>
              <a:rPr lang="en-US" altLang="zh-CN" sz="2100" dirty="0"/>
              <a:t>8</a:t>
            </a:r>
            <a:r>
              <a:rPr lang="zh-CN" altLang="zh-CN" sz="2100" dirty="0"/>
              <a:t>层神经网络模型，错误率（</a:t>
            </a:r>
            <a:r>
              <a:rPr lang="en-US" altLang="zh-CN" sz="2100" dirty="0"/>
              <a:t>error  rate</a:t>
            </a:r>
            <a:r>
              <a:rPr lang="zh-CN" altLang="zh-CN" sz="2100" dirty="0"/>
              <a:t>）为</a:t>
            </a:r>
            <a:r>
              <a:rPr lang="en-US" altLang="zh-CN" sz="2100" dirty="0"/>
              <a:t>15.32%</a:t>
            </a:r>
            <a:r>
              <a:rPr lang="zh-CN" altLang="zh-CN" sz="2100" dirty="0"/>
              <a:t>。</a:t>
            </a:r>
          </a:p>
          <a:p>
            <a:pPr lvl="0"/>
            <a:r>
              <a:rPr lang="en-US" altLang="zh-CN" sz="2100" dirty="0"/>
              <a:t>2013</a:t>
            </a:r>
            <a:r>
              <a:rPr lang="zh-CN" altLang="zh-CN" sz="2100" dirty="0"/>
              <a:t>年冠军算法：</a:t>
            </a:r>
            <a:r>
              <a:rPr lang="en-US" altLang="zh-CN" sz="2100" dirty="0" err="1"/>
              <a:t>ZFNet</a:t>
            </a:r>
            <a:r>
              <a:rPr lang="zh-CN" altLang="zh-CN" sz="2100" dirty="0"/>
              <a:t>，</a:t>
            </a:r>
            <a:r>
              <a:rPr lang="en-US" altLang="zh-CN" sz="2100" dirty="0" err="1"/>
              <a:t>Clarifai</a:t>
            </a:r>
            <a:r>
              <a:rPr lang="zh-CN" altLang="zh-CN" sz="2100" dirty="0"/>
              <a:t>公司出品，使用</a:t>
            </a:r>
            <a:r>
              <a:rPr lang="en-US" altLang="zh-CN" sz="2100" dirty="0"/>
              <a:t>8</a:t>
            </a:r>
            <a:r>
              <a:rPr lang="zh-CN" altLang="zh-CN" sz="2100" dirty="0"/>
              <a:t>层神经网络模型，错误率</a:t>
            </a:r>
            <a:r>
              <a:rPr lang="en-US" altLang="zh-CN" sz="2100" dirty="0"/>
              <a:t>11.20%</a:t>
            </a:r>
            <a:r>
              <a:rPr lang="zh-CN" altLang="zh-CN" sz="2100" dirty="0"/>
              <a:t>。</a:t>
            </a:r>
          </a:p>
          <a:p>
            <a:pPr lvl="0"/>
            <a:r>
              <a:rPr lang="en-US" altLang="zh-CN" sz="2100" dirty="0"/>
              <a:t>2014</a:t>
            </a:r>
            <a:r>
              <a:rPr lang="zh-CN" altLang="zh-CN" sz="2100" dirty="0"/>
              <a:t>年冠军算法：</a:t>
            </a:r>
            <a:r>
              <a:rPr lang="en-US" altLang="zh-CN" sz="2100" dirty="0"/>
              <a:t>VGG</a:t>
            </a:r>
            <a:r>
              <a:rPr lang="zh-CN" altLang="zh-CN" sz="2100" dirty="0"/>
              <a:t>算法，</a:t>
            </a:r>
            <a:r>
              <a:rPr lang="en-US" altLang="zh-CN" sz="2100" dirty="0" err="1"/>
              <a:t>GoogleNet</a:t>
            </a:r>
            <a:r>
              <a:rPr lang="en-US" altLang="zh-CN" sz="2100" dirty="0"/>
              <a:t> </a:t>
            </a:r>
            <a:r>
              <a:rPr lang="zh-CN" altLang="zh-CN" sz="2100" dirty="0"/>
              <a:t>，使用</a:t>
            </a:r>
            <a:r>
              <a:rPr lang="en-US" altLang="zh-CN" sz="2100" dirty="0"/>
              <a:t>19</a:t>
            </a:r>
            <a:r>
              <a:rPr lang="zh-CN" altLang="zh-CN" sz="2100" dirty="0"/>
              <a:t>层</a:t>
            </a:r>
            <a:r>
              <a:rPr lang="en-US" altLang="zh-CN" sz="2100" dirty="0"/>
              <a:t>-22</a:t>
            </a:r>
            <a:r>
              <a:rPr lang="zh-CN" altLang="zh-CN" sz="2100" dirty="0"/>
              <a:t>层。神经网络模型，错误率</a:t>
            </a:r>
            <a:r>
              <a:rPr lang="en-US" altLang="zh-CN" sz="2100" dirty="0"/>
              <a:t>6.67%</a:t>
            </a:r>
            <a:r>
              <a:rPr lang="zh-CN" altLang="zh-CN" sz="2100" dirty="0"/>
              <a:t>。</a:t>
            </a:r>
          </a:p>
          <a:p>
            <a:pPr lvl="0"/>
            <a:r>
              <a:rPr lang="en-US" altLang="zh-CN" sz="2100" dirty="0"/>
              <a:t>2015</a:t>
            </a:r>
            <a:r>
              <a:rPr lang="zh-CN" altLang="zh-CN" sz="2100" dirty="0"/>
              <a:t>年冠军算法：</a:t>
            </a:r>
            <a:r>
              <a:rPr lang="en-US" altLang="zh-CN" sz="2100" dirty="0" err="1"/>
              <a:t>ResNet</a:t>
            </a:r>
            <a:r>
              <a:rPr lang="en-US" altLang="zh-CN" sz="2100" dirty="0"/>
              <a:t>-</a:t>
            </a:r>
            <a:r>
              <a:rPr lang="zh-CN" altLang="zh-CN" sz="2100" dirty="0"/>
              <a:t>增至</a:t>
            </a:r>
            <a:r>
              <a:rPr lang="en-US" altLang="zh-CN" sz="2100" dirty="0"/>
              <a:t>152</a:t>
            </a:r>
            <a:r>
              <a:rPr lang="zh-CN" altLang="zh-CN" sz="2100" dirty="0"/>
              <a:t>层，提出残差网络。</a:t>
            </a:r>
          </a:p>
          <a:p>
            <a:pPr lvl="0"/>
            <a:r>
              <a:rPr lang="en-US" altLang="zh-CN" sz="2100" dirty="0"/>
              <a:t>2016</a:t>
            </a:r>
            <a:r>
              <a:rPr lang="zh-CN" altLang="zh-CN" sz="2100" dirty="0"/>
              <a:t>年亚军算法：</a:t>
            </a:r>
            <a:r>
              <a:rPr lang="en-US" altLang="zh-CN" sz="2100" dirty="0" err="1"/>
              <a:t>ResNeXt</a:t>
            </a:r>
            <a:r>
              <a:rPr lang="zh-CN" altLang="zh-CN" sz="2100" dirty="0"/>
              <a:t>，基于</a:t>
            </a:r>
            <a:r>
              <a:rPr lang="en-US" altLang="zh-CN" sz="2100" dirty="0" err="1"/>
              <a:t>ResNet</a:t>
            </a:r>
            <a:r>
              <a:rPr lang="zh-CN" altLang="zh-CN" sz="2100" dirty="0"/>
              <a:t>和</a:t>
            </a:r>
            <a:r>
              <a:rPr lang="en-US" altLang="zh-CN" sz="2100" dirty="0" err="1"/>
              <a:t>Inceptio</a:t>
            </a:r>
            <a:r>
              <a:rPr lang="zh-CN" altLang="zh-CN" sz="2100" dirty="0"/>
              <a:t>。</a:t>
            </a:r>
          </a:p>
          <a:p>
            <a:pPr lvl="0"/>
            <a:r>
              <a:rPr lang="en-US" altLang="zh-CN" sz="2100" dirty="0"/>
              <a:t>2017</a:t>
            </a:r>
            <a:r>
              <a:rPr lang="zh-CN" altLang="zh-CN" sz="2100" dirty="0"/>
              <a:t>年冠军模型：</a:t>
            </a:r>
            <a:r>
              <a:rPr lang="en-US" altLang="zh-CN" sz="2100" dirty="0" err="1"/>
              <a:t>SENet</a:t>
            </a:r>
            <a:r>
              <a:rPr lang="zh-CN" altLang="zh-CN" sz="2100" b="1" dirty="0"/>
              <a:t>，</a:t>
            </a:r>
            <a:r>
              <a:rPr lang="zh-CN" altLang="zh-CN" sz="2100" dirty="0"/>
              <a:t>错误率减小并且复杂度低，新增参数和计算量小。</a:t>
            </a:r>
          </a:p>
          <a:p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6437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11.2 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卷积神经网络</a:t>
            </a:r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CNN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	</a:t>
            </a:r>
            <a:endParaRPr lang="zh-CN" altLang="en-US" b="0" i="0" u="none" strike="noStrike" kern="1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卷积神经网络（</a:t>
            </a:r>
            <a:r>
              <a:rPr lang="en-US" altLang="zh-CN" sz="2400" dirty="0">
                <a:solidFill>
                  <a:srgbClr val="FF0000"/>
                </a:solidFill>
              </a:rPr>
              <a:t>Convolutional Neural Networks, CNN</a:t>
            </a:r>
            <a:r>
              <a:rPr lang="zh-CN" altLang="zh-CN" sz="2400" dirty="0">
                <a:solidFill>
                  <a:srgbClr val="FF0000"/>
                </a:solidFill>
              </a:rPr>
              <a:t>）</a:t>
            </a:r>
            <a:r>
              <a:rPr lang="zh-CN" altLang="zh-CN" sz="2400" dirty="0"/>
              <a:t>是一类包含卷积计算且具有深度结构的前馈神经网络（</a:t>
            </a:r>
            <a:r>
              <a:rPr lang="en-US" altLang="zh-CN" sz="2400" dirty="0"/>
              <a:t>Feedforward Neural Networks</a:t>
            </a:r>
            <a:r>
              <a:rPr lang="zh-CN" altLang="zh-CN" sz="2400" dirty="0"/>
              <a:t>），是深度学习的代表算法之一。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3883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11.2.1 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卷积网络的神经科学基础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2400" dirty="0"/>
              <a:t>卷积网络起源于哺乳动物视觉系统的神经科学实验。神经生理学家</a:t>
            </a:r>
            <a:r>
              <a:rPr lang="en-US" altLang="zh-CN" sz="2400" dirty="0"/>
              <a:t> David Hubel </a:t>
            </a:r>
            <a:r>
              <a:rPr lang="zh-CN" altLang="zh-CN" sz="2400" dirty="0"/>
              <a:t>和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Torsten</a:t>
            </a:r>
            <a:r>
              <a:rPr lang="en-US" altLang="zh-CN" sz="2400" dirty="0"/>
              <a:t> Wiesel </a:t>
            </a:r>
            <a:r>
              <a:rPr lang="zh-CN" altLang="zh-CN" sz="2400" dirty="0" smtClean="0"/>
              <a:t>多年研究猫</a:t>
            </a:r>
            <a:r>
              <a:rPr lang="zh-CN" altLang="zh-CN" sz="2400" dirty="0"/>
              <a:t>的脑内</a:t>
            </a:r>
            <a:r>
              <a:rPr lang="zh-CN" altLang="zh-CN" sz="2400" dirty="0" smtClean="0"/>
              <a:t>神经元处理</a:t>
            </a:r>
            <a:r>
              <a:rPr lang="zh-CN" altLang="zh-CN" sz="2400" dirty="0"/>
              <a:t>图像的过程</a:t>
            </a:r>
            <a:r>
              <a:rPr lang="zh-CN" altLang="zh-CN" sz="2400" dirty="0" smtClean="0"/>
              <a:t>。</a:t>
            </a:r>
            <a:r>
              <a:rPr lang="zh-CN" altLang="en-US" sz="2400" dirty="0" smtClean="0"/>
              <a:t>发现：</a:t>
            </a:r>
            <a:endParaRPr lang="en-US" altLang="zh-CN" sz="2400" dirty="0" smtClean="0"/>
          </a:p>
          <a:p>
            <a:r>
              <a:rPr lang="zh-CN" altLang="zh-CN" sz="2400" dirty="0" smtClean="0"/>
              <a:t>图像</a:t>
            </a:r>
            <a:r>
              <a:rPr lang="zh-CN" altLang="zh-CN" sz="2400" dirty="0"/>
              <a:t>首先经过视网膜中的神经元，基本保持原表示方式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然后</a:t>
            </a:r>
            <a:r>
              <a:rPr lang="zh-CN" altLang="zh-CN" sz="2400" dirty="0"/>
              <a:t>图像通过视神经，从眼睛传递到位于头后部的被称作</a:t>
            </a:r>
            <a:r>
              <a:rPr lang="en-US" altLang="zh-CN" sz="2400" dirty="0"/>
              <a:t>V1</a:t>
            </a:r>
            <a:r>
              <a:rPr lang="zh-CN" altLang="zh-CN" sz="2400" dirty="0"/>
              <a:t>的区域。</a:t>
            </a:r>
            <a:r>
              <a:rPr lang="en-US" altLang="zh-CN" sz="2400" dirty="0"/>
              <a:t>V1</a:t>
            </a:r>
            <a:r>
              <a:rPr lang="zh-CN" altLang="zh-CN" sz="2400" dirty="0"/>
              <a:t>区域是大脑对视觉输入执行高级处理的第一个区域，是初级视觉皮层的大脑区域。 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3551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2400" dirty="0"/>
              <a:t>卷积神经网络在设计中，要把握四个核心关键</a:t>
            </a:r>
            <a:r>
              <a:rPr lang="zh-CN" altLang="zh-CN" sz="2400" dirty="0" smtClean="0"/>
              <a:t>——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zh-CN" sz="2400" dirty="0" smtClean="0"/>
              <a:t>网络</a:t>
            </a:r>
            <a:r>
              <a:rPr lang="zh-CN" altLang="zh-CN" sz="2400" dirty="0"/>
              <a:t>局部互联</a:t>
            </a:r>
            <a:r>
              <a:rPr lang="en-US" altLang="zh-CN" sz="2400" dirty="0"/>
              <a:t>(Local Connectivity</a:t>
            </a:r>
            <a:r>
              <a:rPr lang="en-US" altLang="zh-CN" sz="2400" dirty="0" smtClean="0"/>
              <a:t>)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zh-CN" sz="2400" dirty="0" smtClean="0"/>
              <a:t>网络</a:t>
            </a:r>
            <a:r>
              <a:rPr lang="zh-CN" altLang="zh-CN" sz="2400" dirty="0"/>
              <a:t>核权值共享（</a:t>
            </a:r>
            <a:r>
              <a:rPr lang="en-US" altLang="zh-CN" sz="2400" dirty="0"/>
              <a:t>Parameter Sharing</a:t>
            </a:r>
            <a:r>
              <a:rPr lang="zh-CN" altLang="zh-CN" sz="2400" dirty="0" smtClean="0"/>
              <a:t>）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zh-CN" sz="2400" dirty="0" smtClean="0"/>
              <a:t>下</a:t>
            </a:r>
            <a:r>
              <a:rPr lang="zh-CN" altLang="zh-CN" sz="2400" dirty="0"/>
              <a:t>采样（</a:t>
            </a:r>
            <a:r>
              <a:rPr lang="en-US" altLang="zh-CN" sz="2400" dirty="0" err="1"/>
              <a:t>downsampled</a:t>
            </a:r>
            <a:r>
              <a:rPr lang="zh-CN" altLang="zh-CN" sz="2400" dirty="0" smtClean="0"/>
              <a:t>）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zh-CN" sz="2400" dirty="0" smtClean="0"/>
              <a:t>使用</a:t>
            </a:r>
            <a:r>
              <a:rPr lang="zh-CN" altLang="zh-CN" sz="2400" dirty="0"/>
              <a:t>多个卷积层。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831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11.2.2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卷积操作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</a:rPr>
              <a:t>卷积</a:t>
            </a:r>
            <a:r>
              <a:rPr lang="en-US" altLang="zh-CN" sz="2400" dirty="0">
                <a:solidFill>
                  <a:srgbClr val="FF0000"/>
                </a:solidFill>
              </a:rPr>
              <a:t>(Convolution)</a:t>
            </a:r>
            <a:r>
              <a:rPr lang="zh-CN" altLang="zh-CN" sz="2400" dirty="0"/>
              <a:t>，也称为</a:t>
            </a:r>
            <a:r>
              <a:rPr lang="zh-CN" altLang="zh-CN" sz="2400" dirty="0">
                <a:solidFill>
                  <a:srgbClr val="FF0000"/>
                </a:solidFill>
              </a:rPr>
              <a:t>摺积</a:t>
            </a:r>
            <a:r>
              <a:rPr lang="zh-CN" altLang="zh-CN" sz="2400" dirty="0"/>
              <a:t>，是信号处理与数字图像处理领域中的</a:t>
            </a:r>
            <a:r>
              <a:rPr lang="zh-CN" altLang="zh-CN" sz="2400" dirty="0" smtClean="0"/>
              <a:t>常用方法</a:t>
            </a:r>
            <a:r>
              <a:rPr lang="zh-CN" altLang="zh-CN" sz="2400" dirty="0"/>
              <a:t>。通过对图像进行卷积处理，能够实现图像的基本模糊、锐化、降低噪声、提取边缘特征等</a:t>
            </a:r>
            <a:r>
              <a:rPr lang="zh-CN" altLang="zh-CN" sz="2400" dirty="0" smtClean="0"/>
              <a:t>功能。</a:t>
            </a:r>
            <a:endParaRPr lang="zh-CN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514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8801" y="1026615"/>
            <a:ext cx="11056060" cy="552803"/>
          </a:xfrm>
        </p:spPr>
        <p:txBody>
          <a:bodyPr>
            <a:normAutofit lnSpcReduction="10000"/>
          </a:bodyPr>
          <a:lstStyle/>
          <a:p>
            <a:r>
              <a:rPr lang="zh-CN" altLang="zh-CN" sz="2800" dirty="0"/>
              <a:t>假设函数</a:t>
            </a:r>
            <a:r>
              <a:rPr lang="en-US" altLang="zh-CN" sz="2800" dirty="0"/>
              <a:t>f(x),g(x)</a:t>
            </a:r>
            <a:r>
              <a:rPr lang="zh-CN" altLang="zh-CN" sz="2800" dirty="0"/>
              <a:t>是两个可积函数，其</a:t>
            </a:r>
            <a:r>
              <a:rPr lang="zh-CN" altLang="zh-CN" sz="2800" dirty="0">
                <a:solidFill>
                  <a:srgbClr val="FF0000"/>
                </a:solidFill>
              </a:rPr>
              <a:t>离散卷积公式</a:t>
            </a:r>
            <a:r>
              <a:rPr lang="zh-CN" altLang="zh-CN" sz="2800" dirty="0"/>
              <a:t>为：</a:t>
            </a:r>
          </a:p>
          <a:p>
            <a:endParaRPr lang="zh-CN" altLang="en-US" sz="28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23" y="1934225"/>
            <a:ext cx="5976251" cy="16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5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卷积操作</a:t>
            </a:r>
            <a:r>
              <a:rPr lang="zh-CN" altLang="zh-CN" dirty="0" smtClean="0"/>
              <a:t>的</a:t>
            </a:r>
            <a:r>
              <a:rPr lang="zh-CN" altLang="en-US" dirty="0" smtClean="0"/>
              <a:t>分</a:t>
            </a:r>
            <a:r>
              <a:rPr lang="zh-CN" altLang="zh-CN" dirty="0" smtClean="0"/>
              <a:t>步骤演示</a:t>
            </a:r>
            <a:endParaRPr lang="zh-CN" altLang="en-US" dirty="0"/>
          </a:p>
        </p:txBody>
      </p:sp>
      <p:pic>
        <p:nvPicPr>
          <p:cNvPr id="4" name="图片 3" descr="C:\0《人工智能基础》\《Python机器学习从入门到实战-微课视频版》\11.1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5" b="42325"/>
          <a:stretch/>
        </p:blipFill>
        <p:spPr bwMode="auto">
          <a:xfrm>
            <a:off x="198579" y="967687"/>
            <a:ext cx="11771747" cy="49066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53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【例】</a:t>
            </a:r>
            <a:r>
              <a:rPr lang="zh-CN" altLang="zh-CN" dirty="0"/>
              <a:t>对图像进行卷积处理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22618" y="4309154"/>
            <a:ext cx="2623128" cy="471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 smtClean="0"/>
              <a:t>图像卷积运行结果</a:t>
            </a:r>
            <a:endParaRPr lang="zh-CN" altLang="en-US" sz="2400" b="1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8"/>
          <a:stretch/>
        </p:blipFill>
        <p:spPr>
          <a:xfrm>
            <a:off x="558799" y="862152"/>
            <a:ext cx="10555091" cy="34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5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11.2.3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池化操作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8799" y="998906"/>
            <a:ext cx="11056060" cy="5193212"/>
          </a:xfrm>
        </p:spPr>
        <p:txBody>
          <a:bodyPr/>
          <a:lstStyle/>
          <a:p>
            <a:r>
              <a:rPr lang="zh-CN" altLang="zh-CN" dirty="0"/>
              <a:t>卷积之后通常进行</a:t>
            </a:r>
            <a:r>
              <a:rPr lang="zh-CN" altLang="zh-CN" dirty="0">
                <a:solidFill>
                  <a:schemeClr val="tx1"/>
                </a:solidFill>
              </a:rPr>
              <a:t>池化</a:t>
            </a:r>
            <a:r>
              <a:rPr lang="zh-CN" altLang="zh-CN" dirty="0"/>
              <a:t>操作。</a:t>
            </a:r>
            <a:r>
              <a:rPr lang="zh-CN" altLang="zh-CN" dirty="0">
                <a:solidFill>
                  <a:srgbClr val="FF0000"/>
                </a:solidFill>
              </a:rPr>
              <a:t>池化</a:t>
            </a:r>
            <a:r>
              <a:rPr lang="zh-CN" altLang="zh-CN" dirty="0"/>
              <a:t>是将图像按子区域进行压缩的操作，一般有两种方法：</a:t>
            </a:r>
            <a:r>
              <a:rPr lang="zh-CN" altLang="zh-CN" dirty="0">
                <a:solidFill>
                  <a:srgbClr val="FF0000"/>
                </a:solidFill>
              </a:rPr>
              <a:t>最大池化（</a:t>
            </a:r>
            <a:r>
              <a:rPr lang="en-US" altLang="zh-CN" dirty="0">
                <a:solidFill>
                  <a:srgbClr val="FF0000"/>
                </a:solidFill>
              </a:rPr>
              <a:t>max pooling</a:t>
            </a:r>
            <a:r>
              <a:rPr lang="zh-CN" altLang="zh-CN" dirty="0">
                <a:solidFill>
                  <a:srgbClr val="FF0000"/>
                </a:solidFill>
              </a:rPr>
              <a:t>）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FF0000"/>
                </a:solidFill>
              </a:rPr>
              <a:t>平均池化 （</a:t>
            </a:r>
            <a:r>
              <a:rPr lang="en-US" altLang="zh-CN" dirty="0">
                <a:solidFill>
                  <a:srgbClr val="FF0000"/>
                </a:solidFill>
              </a:rPr>
              <a:t>average pooling</a:t>
            </a:r>
            <a:r>
              <a:rPr lang="zh-CN" altLang="zh-CN" dirty="0">
                <a:solidFill>
                  <a:srgbClr val="FF0000"/>
                </a:solidFill>
              </a:rPr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对于有细小差别的两幅图像，池化具有</a:t>
            </a:r>
            <a:r>
              <a:rPr lang="zh-CN" altLang="zh-CN" dirty="0">
                <a:solidFill>
                  <a:srgbClr val="FF0000"/>
                </a:solidFill>
              </a:rPr>
              <a:t>平移不变性</a:t>
            </a:r>
            <a:r>
              <a:rPr lang="zh-CN" altLang="zh-CN" dirty="0"/>
              <a:t>。即使两幅图有几个像素的偏移，仍然能获得基本一致的特征图，这对图像处理和识别非常重要。</a:t>
            </a: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08" y="2578365"/>
            <a:ext cx="6921766" cy="41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87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第</a:t>
            </a:r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章 深度学习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1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【例】</a:t>
            </a:r>
            <a:r>
              <a:rPr lang="zh-CN" altLang="zh-CN" dirty="0"/>
              <a:t>使用最大池化、平均池化对图像进行池化处理。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78" y="862152"/>
            <a:ext cx="5829412" cy="571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60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11.2.4 CNN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的激活函数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/>
              <a:t>在深度学习中，由于</a:t>
            </a:r>
            <a:r>
              <a:rPr lang="en-US" altLang="zh-CN" sz="2400" dirty="0" smtClean="0"/>
              <a:t>sigmoid</a:t>
            </a:r>
            <a:r>
              <a:rPr lang="zh-CN" altLang="zh-CN" sz="2400" dirty="0" smtClean="0"/>
              <a:t>会导致</a:t>
            </a:r>
            <a:r>
              <a:rPr lang="en-US" altLang="zh-CN" sz="2400" dirty="0"/>
              <a:t>“</a:t>
            </a:r>
            <a:r>
              <a:rPr lang="zh-CN" altLang="zh-CN" sz="2400" dirty="0"/>
              <a:t>梯度消失</a:t>
            </a:r>
            <a:r>
              <a:rPr lang="en-US" altLang="zh-CN" sz="2400" dirty="0"/>
              <a:t>”</a:t>
            </a:r>
            <a:r>
              <a:rPr lang="zh-CN" altLang="zh-CN" sz="2400" dirty="0"/>
              <a:t>问题，因此在深度学习中，经常也会使用另一个激活函数，就是</a:t>
            </a:r>
            <a:r>
              <a:rPr lang="en-US" altLang="zh-CN" sz="2400" dirty="0" err="1"/>
              <a:t>ReLU</a:t>
            </a:r>
            <a:r>
              <a:rPr lang="zh-CN" altLang="zh-CN" sz="2400" dirty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392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11.2.5 CNN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网络模型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/>
              <a:t>在卷积神经网络的结构中，包含卷积层、池化层和全连接层三类常见结构。</a:t>
            </a:r>
            <a:endParaRPr lang="zh-CN" altLang="en-US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84" y="1568189"/>
            <a:ext cx="8914428" cy="50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9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认识及应用</a:t>
            </a:r>
            <a:r>
              <a:rPr lang="en-US" altLang="zh-CN" dirty="0" err="1" smtClean="0"/>
              <a:t>VGGNet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/>
              <a:t>VGGNet</a:t>
            </a:r>
            <a:r>
              <a:rPr lang="zh-CN" altLang="zh-CN" sz="2400" dirty="0"/>
              <a:t>也是一个著名的卷积神经网络模型，是牛津大学和</a:t>
            </a:r>
            <a:r>
              <a:rPr lang="en-US" altLang="zh-CN" sz="2400" dirty="0"/>
              <a:t>Google</a:t>
            </a:r>
            <a:r>
              <a:rPr lang="zh-CN" altLang="zh-CN" sz="2400" dirty="0"/>
              <a:t>公司的研究人员共同研发的</a:t>
            </a:r>
            <a:r>
              <a:rPr lang="zh-CN" altLang="zh-CN" sz="2400" dirty="0" smtClean="0"/>
              <a:t>。突破性</a:t>
            </a:r>
            <a:r>
              <a:rPr lang="zh-CN" altLang="zh-CN" sz="2400" dirty="0"/>
              <a:t>地将卷积神经网络发展到了</a:t>
            </a:r>
            <a:r>
              <a:rPr lang="en-US" altLang="zh-CN" sz="2400" dirty="0"/>
              <a:t>19</a:t>
            </a:r>
            <a:r>
              <a:rPr lang="zh-CN" altLang="zh-CN" sz="2400" dirty="0"/>
              <a:t>层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VGGNet</a:t>
            </a:r>
            <a:r>
              <a:rPr lang="zh-CN" altLang="zh-CN" sz="2400" dirty="0"/>
              <a:t>作为</a:t>
            </a:r>
            <a:r>
              <a:rPr lang="en-US" altLang="zh-CN" sz="2400" dirty="0"/>
              <a:t>ILSVRC</a:t>
            </a:r>
            <a:r>
              <a:rPr lang="zh-CN" altLang="zh-CN" sz="2400" dirty="0"/>
              <a:t>的冠军模型</a:t>
            </a:r>
            <a:r>
              <a:rPr lang="zh-CN" altLang="zh-CN" sz="2400" dirty="0" smtClean="0"/>
              <a:t>，被</a:t>
            </a:r>
            <a:r>
              <a:rPr lang="zh-CN" altLang="zh-CN" sz="2400" dirty="0"/>
              <a:t>广泛使用于提取图像特征。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231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【例】</a:t>
            </a:r>
            <a:r>
              <a:rPr lang="zh-CN" altLang="zh-CN" dirty="0"/>
              <a:t>初识</a:t>
            </a:r>
            <a:r>
              <a:rPr lang="en-US" altLang="zh-CN" dirty="0" smtClean="0"/>
              <a:t>VGGNET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396" y="956174"/>
            <a:ext cx="4351138" cy="5057385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862152"/>
            <a:ext cx="4396786" cy="52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29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【例】</a:t>
            </a:r>
            <a:r>
              <a:rPr lang="en-US" altLang="zh-CN" dirty="0"/>
              <a:t>VGGNET</a:t>
            </a:r>
            <a:r>
              <a:rPr lang="zh-CN" altLang="zh-CN" dirty="0"/>
              <a:t>识别猫狗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本</a:t>
            </a:r>
            <a:r>
              <a:rPr lang="zh-CN" altLang="zh-CN" dirty="0" smtClean="0"/>
              <a:t>实例</a:t>
            </a:r>
            <a:r>
              <a:rPr lang="zh-CN" altLang="en-US" dirty="0" smtClean="0"/>
              <a:t>使用下</a:t>
            </a:r>
            <a:r>
              <a:rPr lang="zh-CN" altLang="zh-CN" dirty="0" smtClean="0"/>
              <a:t>图中</a:t>
            </a:r>
            <a:r>
              <a:rPr lang="zh-CN" altLang="zh-CN" dirty="0"/>
              <a:t>的三张</a:t>
            </a:r>
            <a:r>
              <a:rPr lang="zh-CN" altLang="zh-CN" dirty="0" smtClean="0"/>
              <a:t>图片，分别</a:t>
            </a:r>
            <a:r>
              <a:rPr lang="zh-CN" altLang="en-US" dirty="0" smtClean="0"/>
              <a:t>为</a:t>
            </a:r>
            <a:r>
              <a:rPr lang="en-US" altLang="zh-CN" dirty="0" smtClean="0"/>
              <a:t>dog.jpg</a:t>
            </a:r>
            <a:r>
              <a:rPr lang="zh-CN" altLang="zh-CN" dirty="0"/>
              <a:t>、</a:t>
            </a:r>
            <a:r>
              <a:rPr lang="en-US" altLang="zh-CN" dirty="0"/>
              <a:t>cat.jpg</a:t>
            </a:r>
            <a:r>
              <a:rPr lang="zh-CN" altLang="zh-CN" dirty="0"/>
              <a:t>和</a:t>
            </a:r>
            <a:r>
              <a:rPr lang="en-US" altLang="zh-CN" dirty="0" smtClean="0"/>
              <a:t>deer.jpg</a:t>
            </a:r>
            <a:r>
              <a:rPr lang="zh-CN" altLang="zh-CN" dirty="0" smtClean="0"/>
              <a:t>动物</a:t>
            </a:r>
            <a:r>
              <a:rPr lang="zh-CN" altLang="zh-CN" dirty="0"/>
              <a:t>图片，运行结果为最接近的前</a:t>
            </a:r>
            <a:r>
              <a:rPr lang="en-US" altLang="zh-CN" dirty="0"/>
              <a:t>5</a:t>
            </a:r>
            <a:r>
              <a:rPr lang="zh-CN" altLang="zh-CN" dirty="0"/>
              <a:t>个动物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zh-CN" altLang="zh-CN" dirty="0" smtClean="0"/>
              <a:t>从</a:t>
            </a:r>
            <a:r>
              <a:rPr lang="zh-CN" altLang="en-US" dirty="0" smtClean="0"/>
              <a:t>运行结果可以看到</a:t>
            </a:r>
            <a:r>
              <a:rPr lang="zh-CN" altLang="zh-CN" dirty="0" smtClean="0"/>
              <a:t>最</a:t>
            </a:r>
            <a:r>
              <a:rPr lang="zh-CN" altLang="zh-CN" dirty="0"/>
              <a:t>接近的五</a:t>
            </a:r>
            <a:r>
              <a:rPr lang="zh-CN" altLang="zh-CN" dirty="0" smtClean="0"/>
              <a:t>个</a:t>
            </a:r>
            <a:r>
              <a:rPr lang="zh-CN" altLang="en-US" dirty="0" smtClean="0"/>
              <a:t>结果中</a:t>
            </a:r>
            <a:r>
              <a:rPr lang="zh-CN" altLang="zh-CN" dirty="0" smtClean="0"/>
              <a:t>，狗</a:t>
            </a:r>
            <a:r>
              <a:rPr lang="zh-CN" altLang="zh-CN" dirty="0"/>
              <a:t>和猫的类别判断是正确的，鹿被判断为羚羊类。</a:t>
            </a:r>
          </a:p>
          <a:p>
            <a:endParaRPr lang="en-US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87" y="1725009"/>
            <a:ext cx="9688174" cy="35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15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11.3 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循环神经网络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5674" y="998906"/>
            <a:ext cx="11056060" cy="5193212"/>
          </a:xfrm>
        </p:spPr>
        <p:txBody>
          <a:bodyPr>
            <a:normAutofit/>
          </a:bodyPr>
          <a:lstStyle/>
          <a:p>
            <a:r>
              <a:rPr lang="zh-CN" altLang="zh-CN" sz="2400" dirty="0"/>
              <a:t>样本出现的时间顺序对于自然语言处理、语音识别、手写体识别等应用非常重要。</a:t>
            </a:r>
          </a:p>
          <a:p>
            <a:r>
              <a:rPr lang="zh-CN" altLang="zh-CN" sz="2400" dirty="0">
                <a:solidFill>
                  <a:srgbClr val="FF0000"/>
                </a:solidFill>
              </a:rPr>
              <a:t>循环神经网络（</a:t>
            </a:r>
            <a:r>
              <a:rPr lang="en-US" altLang="zh-CN" sz="2400" dirty="0">
                <a:solidFill>
                  <a:srgbClr val="FF0000"/>
                </a:solidFill>
              </a:rPr>
              <a:t>Recurrent Neural Network</a:t>
            </a:r>
            <a:r>
              <a:rPr lang="zh-CN" altLang="zh-CN" sz="2400" dirty="0">
                <a:solidFill>
                  <a:srgbClr val="FF0000"/>
                </a:solidFill>
              </a:rPr>
              <a:t>）简称</a:t>
            </a:r>
            <a:r>
              <a:rPr lang="en-US" altLang="zh-CN" sz="2400" dirty="0">
                <a:solidFill>
                  <a:srgbClr val="FF0000"/>
                </a:solidFill>
              </a:rPr>
              <a:t>RNN</a:t>
            </a:r>
            <a:r>
              <a:rPr lang="zh-CN" altLang="zh-CN" sz="2400" dirty="0"/>
              <a:t>，是一类用于处理序列数据的神经网络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/>
              <a:t>循环神经网络模拟人的记忆能力，输出依赖于当前的输入和记忆，引入了</a:t>
            </a:r>
            <a:r>
              <a:rPr lang="zh-CN" altLang="zh-CN" sz="2400" dirty="0">
                <a:solidFill>
                  <a:srgbClr val="FF0000"/>
                </a:solidFill>
              </a:rPr>
              <a:t>时间</a:t>
            </a:r>
            <a:r>
              <a:rPr lang="zh-CN" altLang="zh-CN" sz="2400" dirty="0"/>
              <a:t>线因素。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541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/>
              <a:t>一个标准的简单</a:t>
            </a:r>
            <a:r>
              <a:rPr lang="en-US" altLang="zh-CN" sz="2400" dirty="0"/>
              <a:t>RNN</a:t>
            </a:r>
            <a:r>
              <a:rPr lang="zh-CN" altLang="zh-CN" sz="2400" dirty="0"/>
              <a:t>单元包含三层</a:t>
            </a:r>
            <a:r>
              <a:rPr lang="en-US" altLang="zh-CN" sz="2400" dirty="0"/>
              <a:t>: </a:t>
            </a:r>
            <a:r>
              <a:rPr lang="zh-CN" altLang="zh-CN" sz="2400" dirty="0"/>
              <a:t>输入层</a:t>
            </a:r>
            <a:r>
              <a:rPr lang="en-US" altLang="zh-CN" sz="2400" dirty="0"/>
              <a:t>,</a:t>
            </a:r>
            <a:r>
              <a:rPr lang="zh-CN" altLang="zh-CN" sz="2400" dirty="0"/>
              <a:t>隐藏层和输出层</a:t>
            </a:r>
            <a:endParaRPr lang="zh-CN" altLang="en-US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14" y="1583081"/>
            <a:ext cx="9250330" cy="48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01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/>
              <a:t>所有的</a:t>
            </a:r>
            <a:r>
              <a:rPr lang="en-US" altLang="zh-CN" sz="2400" dirty="0"/>
              <a:t>RNN</a:t>
            </a:r>
            <a:r>
              <a:rPr lang="zh-CN" altLang="zh-CN" sz="2400" dirty="0"/>
              <a:t>都具有一种重复神经网络模块的链式形式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常见</a:t>
            </a:r>
            <a:r>
              <a:rPr lang="zh-CN" altLang="zh-CN" sz="2400" dirty="0"/>
              <a:t>的长短期记忆网络</a:t>
            </a:r>
            <a:r>
              <a:rPr lang="en-US" altLang="zh-CN" sz="2400" dirty="0"/>
              <a:t>LSTM</a:t>
            </a:r>
            <a:r>
              <a:rPr lang="zh-CN" altLang="zh-CN" sz="2400" dirty="0"/>
              <a:t>（</a:t>
            </a:r>
            <a:r>
              <a:rPr lang="en-US" altLang="zh-CN" sz="2400" dirty="0"/>
              <a:t>Long Short-Term Memory</a:t>
            </a:r>
            <a:r>
              <a:rPr lang="zh-CN" altLang="zh-CN" sz="2400" dirty="0"/>
              <a:t>），就是一种时间循环神经网络。</a:t>
            </a:r>
            <a:r>
              <a:rPr lang="en-US" altLang="zh-CN" sz="2400" dirty="0"/>
              <a:t>LSTM</a:t>
            </a:r>
            <a:r>
              <a:rPr lang="zh-CN" altLang="zh-CN" sz="2400" dirty="0"/>
              <a:t>是为了解决一般的</a:t>
            </a:r>
            <a:r>
              <a:rPr lang="en-US" altLang="zh-CN" sz="2400" dirty="0"/>
              <a:t>RNN</a:t>
            </a:r>
            <a:r>
              <a:rPr lang="zh-CN" altLang="zh-CN" sz="2400" dirty="0"/>
              <a:t>中存在的长期依赖问题而专门设计出来的。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0082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11.4 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常见的深度学习开源框架和平台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/>
              <a:t>常见的深度学习平台有</a:t>
            </a:r>
            <a:r>
              <a:rPr lang="zh-CN" altLang="zh-CN" sz="2400" dirty="0" smtClean="0"/>
              <a:t>很多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较为知名的如</a:t>
            </a:r>
            <a:r>
              <a:rPr lang="en-US" altLang="zh-CN" sz="2400" dirty="0" err="1" smtClean="0"/>
              <a:t>Keras</a:t>
            </a:r>
            <a:r>
              <a:rPr lang="zh-CN" altLang="en-US" sz="2400" dirty="0" smtClean="0"/>
              <a:t>、</a:t>
            </a:r>
            <a:r>
              <a:rPr lang="zh-CN" altLang="zh-CN" sz="2400" dirty="0" smtClean="0"/>
              <a:t>谷歌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TensorFlow</a:t>
            </a:r>
            <a:r>
              <a:rPr lang="zh-CN" altLang="en-US" sz="2400" dirty="0" smtClean="0"/>
              <a:t>、</a:t>
            </a:r>
            <a:r>
              <a:rPr lang="en-US" altLang="zh-CN" sz="2400" dirty="0"/>
              <a:t> </a:t>
            </a:r>
            <a:r>
              <a:rPr lang="en-US" altLang="zh-CN" sz="2400" dirty="0" err="1" smtClean="0"/>
              <a:t>Caffe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 Torch</a:t>
            </a:r>
            <a:r>
              <a:rPr lang="zh-CN" altLang="en-US" sz="2400" dirty="0" smtClean="0"/>
              <a:t>等。</a:t>
            </a:r>
            <a:endParaRPr lang="zh-CN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76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11.1 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深度学习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/>
              <a:t>在多层神经网络中，从输入层到输出层涉及到多层计算，计算包含的最长路径的长度称为</a:t>
            </a:r>
            <a:r>
              <a:rPr lang="zh-CN" altLang="zh-CN" sz="2400" b="1" dirty="0">
                <a:solidFill>
                  <a:srgbClr val="FF0000"/>
                </a:solidFill>
              </a:rPr>
              <a:t>深度</a:t>
            </a:r>
            <a:r>
              <a:rPr lang="en-US" altLang="zh-CN" sz="2400" dirty="0">
                <a:solidFill>
                  <a:srgbClr val="FF0000"/>
                </a:solidFill>
              </a:rPr>
              <a:t>(depth)</a:t>
            </a:r>
            <a:r>
              <a:rPr lang="zh-CN" altLang="zh-CN" sz="2400" dirty="0"/>
              <a:t>。深度学习是机器学习的子领域，是通过多层表示来对数据之间的复杂关系进行建模的算法。</a:t>
            </a:r>
          </a:p>
          <a:p>
            <a:r>
              <a:rPr lang="zh-CN" altLang="zh-CN" sz="2400" dirty="0"/>
              <a:t>深度模型比浅层模型具有更好的表达能力，能学习到更复杂的关系。</a:t>
            </a:r>
          </a:p>
          <a:p>
            <a:r>
              <a:rPr lang="zh-CN" altLang="zh-CN" sz="2400" dirty="0"/>
              <a:t>深度</a:t>
            </a:r>
            <a:r>
              <a:rPr lang="zh-CN" altLang="zh-CN" sz="2400" dirty="0" smtClean="0"/>
              <a:t>学习蓬勃发展</a:t>
            </a:r>
            <a:r>
              <a:rPr lang="zh-CN" altLang="zh-CN" sz="2400" dirty="0"/>
              <a:t>，如</a:t>
            </a:r>
            <a:r>
              <a:rPr lang="en-US" altLang="zh-CN" sz="2400" dirty="0"/>
              <a:t>CNN</a:t>
            </a:r>
            <a:r>
              <a:rPr lang="zh-CN" altLang="zh-CN" sz="2400" dirty="0"/>
              <a:t>、</a:t>
            </a:r>
            <a:r>
              <a:rPr lang="en-US" altLang="zh-CN" sz="2400" dirty="0"/>
              <a:t>RNN</a:t>
            </a:r>
            <a:r>
              <a:rPr lang="zh-CN" altLang="zh-CN" sz="2400" dirty="0"/>
              <a:t>和</a:t>
            </a:r>
            <a:r>
              <a:rPr lang="en-US" altLang="zh-CN" sz="2400" dirty="0"/>
              <a:t>LSTM</a:t>
            </a:r>
            <a:r>
              <a:rPr lang="zh-CN" altLang="zh-CN" sz="2400" dirty="0"/>
              <a:t>算法等，已经是目前图像识别、自然语言处理等方面广受欢迎的深度学习模型。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6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11.5 Tensorflow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学习框架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/>
              <a:t>1. TensorFlow</a:t>
            </a:r>
            <a:r>
              <a:rPr lang="zh-CN" altLang="zh-CN" sz="2400" b="1" dirty="0"/>
              <a:t>简介</a:t>
            </a:r>
            <a:endParaRPr lang="zh-CN" altLang="zh-CN" sz="2400" dirty="0"/>
          </a:p>
          <a:p>
            <a:pPr marL="0" indent="0">
              <a:buNone/>
            </a:pPr>
            <a:r>
              <a:rPr lang="zh-CN" altLang="zh-CN" sz="2400" dirty="0"/>
              <a:t>谷歌</a:t>
            </a:r>
            <a:r>
              <a:rPr lang="zh-CN" altLang="zh-CN" sz="2400" dirty="0" smtClean="0"/>
              <a:t>是</a:t>
            </a:r>
            <a:r>
              <a:rPr lang="zh-CN" altLang="zh-CN" sz="2400" dirty="0" smtClean="0"/>
              <a:t>在</a:t>
            </a:r>
            <a:r>
              <a:rPr lang="zh-CN" altLang="en-US" sz="2400" dirty="0" smtClean="0"/>
              <a:t>谷歌大脑的</a:t>
            </a:r>
            <a:r>
              <a:rPr lang="en-US" altLang="zh-CN" sz="2400" dirty="0" err="1" smtClean="0"/>
              <a:t>DistBelief</a:t>
            </a:r>
            <a:r>
              <a:rPr lang="zh-CN" altLang="zh-CN" sz="2400" dirty="0"/>
              <a:t>基础上</a:t>
            </a:r>
            <a:r>
              <a:rPr lang="zh-CN" altLang="zh-CN" sz="2400" dirty="0" smtClean="0"/>
              <a:t>，进一步</a:t>
            </a:r>
            <a:r>
              <a:rPr lang="zh-CN" altLang="zh-CN" sz="2400" dirty="0"/>
              <a:t>开发出了</a:t>
            </a:r>
            <a:r>
              <a:rPr lang="en-US" altLang="zh-CN" sz="2400" dirty="0"/>
              <a:t>TensorFlow</a:t>
            </a:r>
            <a:r>
              <a:rPr lang="zh-CN" altLang="zh-CN" sz="2400" dirty="0" smtClean="0"/>
              <a:t>。</a:t>
            </a:r>
            <a:r>
              <a:rPr lang="en-US" altLang="zh-CN" sz="2400" dirty="0" smtClean="0"/>
              <a:t>2015</a:t>
            </a:r>
            <a:r>
              <a:rPr lang="zh-CN" altLang="zh-CN" sz="2400" dirty="0"/>
              <a:t>年</a:t>
            </a:r>
            <a:r>
              <a:rPr lang="en-US" altLang="zh-CN" sz="2400" dirty="0"/>
              <a:t>11</a:t>
            </a:r>
            <a:r>
              <a:rPr lang="zh-CN" altLang="zh-CN" sz="2400" dirty="0"/>
              <a:t>月正式面向公众开</a:t>
            </a:r>
            <a:r>
              <a:rPr lang="zh-CN" altLang="zh-CN" sz="2400" dirty="0" smtClean="0"/>
              <a:t>源</a:t>
            </a:r>
            <a:r>
              <a:rPr lang="zh-CN" altLang="en-US" sz="2400" dirty="0" smtClean="0"/>
              <a:t>。</a:t>
            </a:r>
            <a:r>
              <a:rPr lang="zh-CN" altLang="zh-CN" sz="2400" dirty="0" smtClean="0"/>
              <a:t>短</a:t>
            </a:r>
            <a:r>
              <a:rPr lang="zh-CN" altLang="zh-CN" sz="2400" dirty="0"/>
              <a:t>时间内，</a:t>
            </a:r>
            <a:r>
              <a:rPr lang="en-US" altLang="zh-CN" sz="2400" dirty="0"/>
              <a:t>TensorFlow</a:t>
            </a:r>
            <a:r>
              <a:rPr lang="zh-CN" altLang="zh-CN" sz="2400" dirty="0"/>
              <a:t>迅速成长为一个广受欢迎的机器学习库。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5270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/>
              <a:t>在</a:t>
            </a:r>
            <a:r>
              <a:rPr lang="en-US" altLang="zh-CN" sz="2400" dirty="0"/>
              <a:t>TensorFlow</a:t>
            </a:r>
            <a:r>
              <a:rPr lang="zh-CN" altLang="zh-CN" sz="2400" dirty="0"/>
              <a:t>的官网上，针对来访者的第一句致辞就是下列声明：</a:t>
            </a:r>
          </a:p>
          <a:p>
            <a:pPr marL="914377" lvl="2" indent="0">
              <a:buNone/>
            </a:pPr>
            <a:r>
              <a:rPr lang="zh-CN" altLang="en-US" sz="2400" dirty="0" smtClean="0"/>
              <a:t>“</a:t>
            </a:r>
            <a:r>
              <a:rPr lang="en-US" altLang="zh-CN" sz="2400" dirty="0" smtClean="0"/>
              <a:t>TensorFlow </a:t>
            </a:r>
            <a:r>
              <a:rPr lang="en-US" altLang="zh-CN" sz="2400" dirty="0"/>
              <a:t>is an Open Source Software Library for Machine Intelligence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”</a:t>
            </a:r>
            <a:endParaRPr lang="zh-CN" altLang="zh-CN" sz="2400" dirty="0"/>
          </a:p>
          <a:p>
            <a:r>
              <a:rPr lang="zh-CN" altLang="zh-CN" sz="2400" dirty="0"/>
              <a:t>这句话的下方，还有这样一句</a:t>
            </a:r>
            <a:r>
              <a:rPr lang="en-US" altLang="zh-CN" sz="2400" dirty="0"/>
              <a:t>“About TensorFlow”</a:t>
            </a:r>
            <a:r>
              <a:rPr lang="zh-CN" altLang="zh-CN" sz="2400" dirty="0"/>
              <a:t>的描述：</a:t>
            </a:r>
          </a:p>
          <a:p>
            <a:pPr marL="914377" lvl="2" indent="0">
              <a:buNone/>
            </a:pPr>
            <a:r>
              <a:rPr lang="zh-CN" altLang="en-US" sz="2400" dirty="0" smtClean="0"/>
              <a:t>“</a:t>
            </a:r>
            <a:r>
              <a:rPr lang="en-US" altLang="zh-CN" sz="2400" dirty="0" err="1" smtClean="0"/>
              <a:t>Tensorflow</a:t>
            </a:r>
            <a:r>
              <a:rPr lang="en-US" altLang="zh-CN" sz="2400" baseline="30000" dirty="0" err="1" smtClean="0"/>
              <a:t>TM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an open source software library for numerical computation using data flow </a:t>
            </a:r>
            <a:r>
              <a:rPr lang="en-US" altLang="zh-CN" sz="2400" dirty="0" err="1"/>
              <a:t>garphs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”</a:t>
            </a:r>
            <a:endParaRPr lang="zh-CN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2698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TensorFlow</a:t>
            </a:r>
            <a:r>
              <a:rPr lang="zh-CN" altLang="en-US" sz="2400" dirty="0" smtClean="0"/>
              <a:t>的特点：</a:t>
            </a:r>
            <a:endParaRPr lang="en-US" altLang="zh-CN" sz="2400" dirty="0" smtClean="0"/>
          </a:p>
          <a:p>
            <a:pPr lvl="0"/>
            <a:r>
              <a:rPr lang="zh-CN" altLang="zh-CN" sz="2400" dirty="0"/>
              <a:t>开源（</a:t>
            </a:r>
            <a:r>
              <a:rPr lang="en-US" altLang="zh-CN" sz="2400" dirty="0"/>
              <a:t>Open Source</a:t>
            </a:r>
            <a:r>
              <a:rPr lang="zh-CN" altLang="zh-CN" sz="2400" dirty="0"/>
              <a:t>）</a:t>
            </a:r>
          </a:p>
          <a:p>
            <a:pPr lvl="0"/>
            <a:r>
              <a:rPr lang="zh-CN" altLang="en-US" sz="2400" dirty="0" smtClean="0"/>
              <a:t>提供</a:t>
            </a:r>
            <a:r>
              <a:rPr lang="zh-CN" altLang="zh-CN" sz="2400" dirty="0" smtClean="0"/>
              <a:t>数值计算</a:t>
            </a:r>
            <a:r>
              <a:rPr lang="zh-CN" altLang="zh-CN" sz="2400" dirty="0"/>
              <a:t>库</a:t>
            </a:r>
            <a:r>
              <a:rPr lang="en-US" altLang="zh-CN" sz="2400" dirty="0"/>
              <a:t>(Library for numerical computation)</a:t>
            </a:r>
            <a:endParaRPr lang="zh-CN" altLang="zh-CN" sz="2400" dirty="0"/>
          </a:p>
          <a:p>
            <a:pPr lvl="0"/>
            <a:r>
              <a:rPr lang="zh-CN" altLang="en-US" sz="2400" dirty="0"/>
              <a:t>基于</a:t>
            </a:r>
            <a:r>
              <a:rPr lang="zh-CN" altLang="zh-CN" sz="2400" dirty="0" smtClean="0"/>
              <a:t>数据流图</a:t>
            </a:r>
            <a:r>
              <a:rPr lang="en-US" altLang="zh-CN" sz="2400" dirty="0"/>
              <a:t>(Data Flow </a:t>
            </a:r>
            <a:r>
              <a:rPr lang="en-US" altLang="zh-CN" sz="2400" dirty="0" err="1"/>
              <a:t>Garphs</a:t>
            </a:r>
            <a:r>
              <a:rPr lang="en-US" altLang="zh-CN" sz="2400" dirty="0"/>
              <a:t>)</a:t>
            </a:r>
            <a:endParaRPr lang="zh-CN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612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/>
              <a:t>2. TensorFlow2.2</a:t>
            </a:r>
            <a:r>
              <a:rPr lang="zh-CN" altLang="zh-CN" sz="2400" b="1" dirty="0"/>
              <a:t>基本应用</a:t>
            </a:r>
            <a:endParaRPr lang="zh-CN" altLang="zh-CN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/>
              <a:t>TensorFlow </a:t>
            </a:r>
            <a:r>
              <a:rPr lang="zh-CN" altLang="zh-CN" sz="2400" dirty="0"/>
              <a:t>是一个编程系统</a:t>
            </a:r>
            <a:r>
              <a:rPr lang="en-US" altLang="zh-CN" sz="2400" dirty="0"/>
              <a:t>, </a:t>
            </a:r>
            <a:r>
              <a:rPr lang="zh-CN" altLang="zh-CN" sz="2400" dirty="0"/>
              <a:t>使用图来表示计算任务，主要包括以下术语：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rgbClr val="FF0000"/>
                </a:solidFill>
              </a:rPr>
              <a:t>tensor</a:t>
            </a:r>
            <a:r>
              <a:rPr lang="zh-CN" altLang="zh-CN" sz="2400" dirty="0" smtClean="0"/>
              <a:t>：</a:t>
            </a:r>
            <a:r>
              <a:rPr lang="zh-CN" altLang="en-US" sz="2400" dirty="0" smtClean="0"/>
              <a:t>张量。</a:t>
            </a:r>
            <a:r>
              <a:rPr lang="en-US" altLang="zh-CN" sz="2400" dirty="0" smtClean="0"/>
              <a:t>TensorFlow</a:t>
            </a:r>
            <a:r>
              <a:rPr lang="zh-CN" altLang="zh-CN" sz="2400" dirty="0"/>
              <a:t>程序使用</a:t>
            </a:r>
            <a:r>
              <a:rPr lang="en-US" altLang="zh-CN" sz="2400" dirty="0"/>
              <a:t>tensor</a:t>
            </a:r>
            <a:r>
              <a:rPr lang="zh-CN" altLang="zh-CN" sz="2400" dirty="0"/>
              <a:t>数据结构来代表所有的数据</a:t>
            </a:r>
            <a:r>
              <a:rPr lang="zh-CN" altLang="zh-CN" sz="2400" dirty="0" smtClean="0"/>
              <a:t>。例如</a:t>
            </a:r>
            <a:r>
              <a:rPr lang="zh-CN" altLang="zh-CN" sz="2400" dirty="0"/>
              <a:t>，可以将图像数据集</a:t>
            </a:r>
            <a:r>
              <a:rPr lang="zh-CN" altLang="zh-CN" sz="2400" dirty="0" smtClean="0"/>
              <a:t>表示</a:t>
            </a:r>
            <a:r>
              <a:rPr lang="en-US" altLang="zh-CN" sz="2400" dirty="0" smtClean="0"/>
              <a:t>tensor</a:t>
            </a:r>
            <a:r>
              <a:rPr lang="zh-CN" altLang="zh-CN" sz="2400" dirty="0" smtClean="0"/>
              <a:t>。</a:t>
            </a:r>
            <a:endParaRPr lang="zh-CN" altLang="zh-CN" sz="240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rgbClr val="FF0000"/>
                </a:solidFill>
              </a:rPr>
              <a:t>variables</a:t>
            </a:r>
            <a:r>
              <a:rPr lang="zh-CN" altLang="zh-CN" sz="2400" dirty="0"/>
              <a:t>：</a:t>
            </a:r>
            <a:r>
              <a:rPr lang="zh-CN" altLang="zh-CN" sz="2400" dirty="0" smtClean="0"/>
              <a:t>变量</a:t>
            </a:r>
            <a:r>
              <a:rPr lang="zh-CN" altLang="en-US" sz="2400" dirty="0" smtClean="0"/>
              <a:t>。</a:t>
            </a:r>
            <a:r>
              <a:rPr lang="zh-CN" altLang="zh-CN" sz="2400" dirty="0" smtClean="0"/>
              <a:t>可以</a:t>
            </a:r>
            <a:r>
              <a:rPr lang="zh-CN" altLang="zh-CN" sz="2400" dirty="0"/>
              <a:t>在程序中被</a:t>
            </a:r>
            <a:r>
              <a:rPr lang="zh-CN" altLang="zh-CN" sz="2400" dirty="0" smtClean="0"/>
              <a:t>改变</a:t>
            </a:r>
            <a:r>
              <a:rPr lang="zh-CN" altLang="en-US" sz="2400" dirty="0" smtClean="0"/>
              <a:t>。</a:t>
            </a:r>
            <a:endParaRPr lang="zh-CN" altLang="zh-CN" sz="2400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rgbClr val="FF0000"/>
                </a:solidFill>
              </a:rPr>
              <a:t>session</a:t>
            </a:r>
            <a:r>
              <a:rPr lang="zh-CN" altLang="zh-CN" sz="2400" dirty="0"/>
              <a:t>：会话。在</a:t>
            </a:r>
            <a:r>
              <a:rPr lang="en-US" altLang="zh-CN" sz="2400" dirty="0" smtClean="0"/>
              <a:t>TensorFlow1.x</a:t>
            </a:r>
            <a:r>
              <a:rPr lang="zh-CN" altLang="en-US" sz="2400" dirty="0" smtClean="0"/>
              <a:t>版本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图必须在会话里被</a:t>
            </a:r>
            <a:r>
              <a:rPr lang="zh-CN" altLang="zh-CN" sz="2400" dirty="0" smtClean="0"/>
              <a:t>启动。在</a:t>
            </a:r>
            <a:r>
              <a:rPr lang="en-US" altLang="zh-CN" sz="2400" dirty="0" smtClean="0"/>
              <a:t>2.0</a:t>
            </a:r>
            <a:r>
              <a:rPr lang="zh-CN" altLang="zh-CN" sz="2400" dirty="0" smtClean="0"/>
              <a:t>以上</a:t>
            </a:r>
            <a:r>
              <a:rPr lang="zh-CN" altLang="zh-CN" sz="2400" dirty="0"/>
              <a:t>的版本中</a:t>
            </a:r>
            <a:r>
              <a:rPr lang="zh-CN" altLang="zh-CN" sz="2400" dirty="0" smtClean="0"/>
              <a:t>，</a:t>
            </a:r>
            <a:r>
              <a:rPr lang="zh-CN" altLang="en-US" sz="2400" dirty="0" smtClean="0"/>
              <a:t>可以忽略</a:t>
            </a:r>
            <a:r>
              <a:rPr lang="zh-CN" altLang="zh-CN" sz="2400" dirty="0" smtClean="0"/>
              <a:t>会话</a:t>
            </a:r>
            <a:r>
              <a:rPr lang="zh-CN" altLang="zh-CN" sz="2400" dirty="0"/>
              <a:t>步骤。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rgbClr val="FF0000"/>
                </a:solidFill>
              </a:rPr>
              <a:t>constant</a:t>
            </a:r>
            <a:r>
              <a:rPr lang="zh-CN" altLang="zh-CN" sz="2400" dirty="0"/>
              <a:t>：</a:t>
            </a:r>
            <a:r>
              <a:rPr lang="zh-CN" altLang="zh-CN" sz="2400" dirty="0" smtClean="0"/>
              <a:t>常量</a:t>
            </a:r>
            <a:r>
              <a:rPr lang="zh-CN" altLang="en-US" sz="2400" dirty="0" smtClean="0"/>
              <a:t>。</a:t>
            </a:r>
            <a:r>
              <a:rPr lang="zh-CN" altLang="zh-CN" sz="2400" dirty="0" smtClean="0"/>
              <a:t>不</a:t>
            </a:r>
            <a:r>
              <a:rPr lang="zh-CN" altLang="zh-CN" sz="2400" dirty="0"/>
              <a:t>可变。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rgbClr val="FF0000"/>
                </a:solidFill>
              </a:rPr>
              <a:t>placeholder</a:t>
            </a:r>
            <a:r>
              <a:rPr lang="zh-CN" altLang="zh-CN" sz="2400" dirty="0"/>
              <a:t>：占位</a:t>
            </a:r>
            <a:r>
              <a:rPr lang="zh-CN" altLang="zh-CN" sz="2400" dirty="0" smtClean="0"/>
              <a:t>符</a:t>
            </a:r>
            <a:r>
              <a:rPr lang="zh-CN" altLang="en-US" sz="2400" dirty="0" smtClean="0"/>
              <a:t>。</a:t>
            </a:r>
            <a:r>
              <a:rPr lang="zh-CN" altLang="zh-CN" sz="2400" dirty="0" smtClean="0"/>
              <a:t>其将</a:t>
            </a:r>
            <a:r>
              <a:rPr lang="zh-CN" altLang="zh-CN" sz="2400" dirty="0"/>
              <a:t>在后面的程序中被赋值。</a:t>
            </a:r>
          </a:p>
          <a:p>
            <a:pPr marL="0" indent="0">
              <a:spcBef>
                <a:spcPts val="0"/>
              </a:spcBef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1166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【例】</a:t>
            </a:r>
            <a:r>
              <a:rPr lang="en-US" altLang="zh-CN" dirty="0" smtClean="0"/>
              <a:t> tensor</a:t>
            </a:r>
            <a:r>
              <a:rPr lang="zh-CN" altLang="zh-CN" dirty="0" smtClean="0"/>
              <a:t>的基本使用。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见</a:t>
            </a:r>
            <a:r>
              <a:rPr lang="zh-CN" altLang="zh-CN" sz="2400" dirty="0" smtClean="0"/>
              <a:t>【</a:t>
            </a:r>
            <a:r>
              <a:rPr lang="zh-CN" altLang="zh-CN" sz="2400" dirty="0"/>
              <a:t>例</a:t>
            </a:r>
            <a:r>
              <a:rPr lang="en-US" altLang="zh-CN" sz="2400" dirty="0" smtClean="0"/>
              <a:t>11.5</a:t>
            </a:r>
            <a:r>
              <a:rPr lang="zh-CN" altLang="zh-CN" sz="2400" dirty="0" smtClean="0"/>
              <a:t>】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0097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【例】使用</a:t>
            </a:r>
            <a:r>
              <a:rPr lang="en-US" altLang="zh-CN" dirty="0"/>
              <a:t>TensorFlow. </a:t>
            </a:r>
            <a:r>
              <a:rPr lang="en-US" altLang="zh-CN" dirty="0" err="1"/>
              <a:t>Keras</a:t>
            </a:r>
            <a:r>
              <a:rPr lang="en-US" altLang="zh-CN" dirty="0"/>
              <a:t> </a:t>
            </a:r>
            <a:r>
              <a:rPr lang="zh-CN" altLang="zh-CN" dirty="0"/>
              <a:t>子模块实现全连接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见</a:t>
            </a:r>
            <a:r>
              <a:rPr lang="zh-CN" altLang="zh-CN" sz="2400" dirty="0" smtClean="0"/>
              <a:t>【</a:t>
            </a:r>
            <a:r>
              <a:rPr lang="zh-CN" altLang="zh-CN" sz="2400" dirty="0"/>
              <a:t>例</a:t>
            </a:r>
            <a:r>
              <a:rPr lang="en-US" altLang="zh-CN" sz="2400" dirty="0"/>
              <a:t>11.6</a:t>
            </a:r>
            <a:r>
              <a:rPr lang="zh-CN" altLang="zh-CN" sz="2400" dirty="0"/>
              <a:t>】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7780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【例】</a:t>
            </a:r>
            <a:r>
              <a:rPr lang="zh-CN" altLang="zh-CN" dirty="0"/>
              <a:t>使用</a:t>
            </a:r>
            <a:r>
              <a:rPr lang="en-US" altLang="zh-CN" dirty="0"/>
              <a:t>TensorFlow</a:t>
            </a:r>
            <a:r>
              <a:rPr lang="zh-CN" altLang="zh-CN" dirty="0"/>
              <a:t>进行梯度下降处理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见</a:t>
            </a:r>
            <a:r>
              <a:rPr lang="zh-CN" altLang="zh-CN" sz="2400" dirty="0" smtClean="0"/>
              <a:t>【</a:t>
            </a:r>
            <a:r>
              <a:rPr lang="zh-CN" altLang="zh-CN" sz="2400" dirty="0"/>
              <a:t>例</a:t>
            </a:r>
            <a:r>
              <a:rPr lang="en-US" altLang="zh-CN" sz="2400" dirty="0"/>
              <a:t>11.8</a:t>
            </a:r>
            <a:r>
              <a:rPr lang="zh-CN" altLang="zh-CN" sz="2400" dirty="0" smtClean="0"/>
              <a:t>】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3050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重新处理</a:t>
            </a:r>
            <a:r>
              <a:rPr lang="en-US" altLang="zh-CN" dirty="0" err="1"/>
              <a:t>make_moons</a:t>
            </a:r>
            <a:r>
              <a:rPr lang="zh-CN" altLang="en-US" dirty="0"/>
              <a:t>数据</a:t>
            </a:r>
            <a:r>
              <a:rPr lang="zh-CN" altLang="en-US" dirty="0" smtClean="0"/>
              <a:t>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回忆前面</a:t>
            </a:r>
            <a:r>
              <a:rPr lang="en-US" altLang="zh-CN" sz="2400" dirty="0" smtClean="0"/>
              <a:t>K-</a:t>
            </a:r>
            <a:r>
              <a:rPr lang="zh-CN" altLang="en-US" sz="2400" dirty="0" smtClean="0"/>
              <a:t>均值聚类得到的结果：</a:t>
            </a:r>
            <a:endParaRPr lang="zh-CN" altLang="en-US" sz="2400" dirty="0"/>
          </a:p>
        </p:txBody>
      </p:sp>
      <p:pic>
        <p:nvPicPr>
          <p:cNvPr id="4" name="图片 3" descr="C:\Users\52257\Desktop\make-moon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64" y="1644072"/>
            <a:ext cx="8765599" cy="5015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777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700" y="162557"/>
            <a:ext cx="11056060" cy="699595"/>
          </a:xfrm>
        </p:spPr>
        <p:txBody>
          <a:bodyPr>
            <a:normAutofit/>
          </a:bodyPr>
          <a:lstStyle/>
          <a:p>
            <a:r>
              <a:rPr lang="zh-CN" altLang="zh-CN" dirty="0" smtClean="0"/>
              <a:t>【例】</a:t>
            </a:r>
            <a:r>
              <a:rPr lang="en-US" altLang="zh-CN" dirty="0" err="1"/>
              <a:t>Tensorflow</a:t>
            </a:r>
            <a:r>
              <a:rPr lang="zh-CN" altLang="zh-CN" dirty="0" smtClean="0"/>
              <a:t>对</a:t>
            </a:r>
            <a:r>
              <a:rPr lang="en-US" altLang="zh-CN" dirty="0" err="1"/>
              <a:t>make_moons</a:t>
            </a:r>
            <a:r>
              <a:rPr lang="zh-CN" altLang="zh-CN" dirty="0" smtClean="0"/>
              <a:t>半</a:t>
            </a:r>
            <a:r>
              <a:rPr lang="zh-CN" altLang="zh-CN" dirty="0"/>
              <a:t>环形数据集分类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0" y="982225"/>
            <a:ext cx="11793436" cy="54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45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【例】</a:t>
            </a:r>
            <a:r>
              <a:rPr lang="zh-CN" altLang="zh-CN" dirty="0"/>
              <a:t>使用深度学习进行手写数字识别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2400" dirty="0" smtClean="0"/>
              <a:t>手写</a:t>
            </a:r>
            <a:r>
              <a:rPr lang="zh-CN" altLang="zh-CN" sz="2400" dirty="0"/>
              <a:t>数字图片数据</a:t>
            </a:r>
            <a:r>
              <a:rPr lang="zh-CN" altLang="zh-CN" sz="2400" dirty="0" smtClean="0"/>
              <a:t>集共</a:t>
            </a:r>
            <a:r>
              <a:rPr lang="zh-CN" altLang="zh-CN" sz="2400" dirty="0"/>
              <a:t>包含四个数据文件：</a:t>
            </a:r>
          </a:p>
          <a:p>
            <a:pPr lvl="0"/>
            <a:r>
              <a:rPr lang="en-US" altLang="zh-CN" sz="2400" dirty="0"/>
              <a:t>train-images-idx3-ubyte.gz: </a:t>
            </a:r>
            <a:r>
              <a:rPr lang="zh-CN" altLang="zh-CN" sz="2400" dirty="0"/>
              <a:t>包含</a:t>
            </a:r>
            <a:r>
              <a:rPr lang="en-US" altLang="zh-CN" sz="2400" dirty="0"/>
              <a:t>60000</a:t>
            </a:r>
            <a:r>
              <a:rPr lang="zh-CN" altLang="zh-CN" sz="2400" dirty="0"/>
              <a:t>张训练集图片</a:t>
            </a:r>
            <a:r>
              <a:rPr lang="en-US" altLang="zh-CN" sz="2400" dirty="0"/>
              <a:t>(train images)</a:t>
            </a:r>
            <a:endParaRPr lang="zh-CN" altLang="zh-CN" sz="2400" dirty="0"/>
          </a:p>
          <a:p>
            <a:pPr lvl="0"/>
            <a:r>
              <a:rPr lang="en-US" altLang="zh-CN" sz="2400" dirty="0"/>
              <a:t>train-labels-idx1-ubyte.gz: </a:t>
            </a:r>
            <a:r>
              <a:rPr lang="zh-CN" altLang="zh-CN" sz="2400" dirty="0"/>
              <a:t>包含</a:t>
            </a:r>
            <a:r>
              <a:rPr lang="en-US" altLang="zh-CN" sz="2400" dirty="0"/>
              <a:t>60000</a:t>
            </a:r>
            <a:r>
              <a:rPr lang="zh-CN" altLang="zh-CN" sz="2400" dirty="0"/>
              <a:t>个训练图片的标签</a:t>
            </a:r>
            <a:r>
              <a:rPr lang="en-US" altLang="zh-CN" sz="2400" dirty="0"/>
              <a:t>(train labels)</a:t>
            </a:r>
            <a:endParaRPr lang="zh-CN" altLang="zh-CN" sz="2400" dirty="0"/>
          </a:p>
          <a:p>
            <a:pPr lvl="0"/>
            <a:r>
              <a:rPr lang="en-US" altLang="zh-CN" sz="2400" dirty="0"/>
              <a:t>t10k-images-idx3-ubyte.gz: </a:t>
            </a:r>
            <a:r>
              <a:rPr lang="zh-CN" altLang="zh-CN" sz="2400" dirty="0"/>
              <a:t>包含</a:t>
            </a:r>
            <a:r>
              <a:rPr lang="en-US" altLang="zh-CN" sz="2400" dirty="0"/>
              <a:t>10000</a:t>
            </a:r>
            <a:r>
              <a:rPr lang="zh-CN" altLang="zh-CN" sz="2400" dirty="0"/>
              <a:t>张测试集图片</a:t>
            </a:r>
            <a:r>
              <a:rPr lang="en-US" altLang="zh-CN" sz="2400" dirty="0"/>
              <a:t>(test images)</a:t>
            </a:r>
            <a:endParaRPr lang="zh-CN" altLang="zh-CN" sz="2400" dirty="0"/>
          </a:p>
          <a:p>
            <a:pPr lvl="0"/>
            <a:r>
              <a:rPr lang="en-US" altLang="zh-CN" sz="2400" dirty="0"/>
              <a:t>t10k-labels-idx1-ubyte.gz: </a:t>
            </a:r>
            <a:r>
              <a:rPr lang="zh-CN" altLang="zh-CN" sz="2400" dirty="0"/>
              <a:t>包含</a:t>
            </a:r>
            <a:r>
              <a:rPr lang="en-US" altLang="zh-CN" sz="2400" dirty="0"/>
              <a:t>10000</a:t>
            </a:r>
            <a:r>
              <a:rPr lang="zh-CN" altLang="zh-CN" sz="2400" dirty="0"/>
              <a:t>个测试图片的标签</a:t>
            </a:r>
            <a:r>
              <a:rPr lang="en-US" altLang="zh-CN" sz="2400" dirty="0"/>
              <a:t>(test labels)</a:t>
            </a:r>
            <a:endParaRPr lang="zh-CN" altLang="zh-CN" sz="2400" dirty="0"/>
          </a:p>
          <a:p>
            <a:r>
              <a:rPr lang="zh-CN" altLang="zh-CN" sz="2400" dirty="0"/>
              <a:t>每张手写数字图片的大小均为</a:t>
            </a:r>
            <a:r>
              <a:rPr lang="en-US" altLang="zh-CN" sz="2400" dirty="0"/>
              <a:t>28*28</a:t>
            </a:r>
            <a:r>
              <a:rPr lang="zh-CN" altLang="zh-CN" sz="2400" dirty="0"/>
              <a:t>个像素，以一维数组形式表示。因此，</a:t>
            </a:r>
            <a:r>
              <a:rPr lang="en-US" altLang="zh-CN" sz="2400" dirty="0"/>
              <a:t>MNIST</a:t>
            </a:r>
            <a:r>
              <a:rPr lang="zh-CN" altLang="zh-CN" sz="2400" dirty="0"/>
              <a:t>训练数据集中是一个</a:t>
            </a:r>
            <a:r>
              <a:rPr lang="en-US" altLang="zh-CN" sz="2400" dirty="0"/>
              <a:t>[60000, 784]</a:t>
            </a:r>
            <a:r>
              <a:rPr lang="zh-CN" altLang="zh-CN" sz="2400" dirty="0"/>
              <a:t>的张量。第一维是图片索引，第二维是图片像素数据，像素强度介于</a:t>
            </a:r>
            <a:r>
              <a:rPr lang="en-US" altLang="zh-CN" sz="2400" dirty="0"/>
              <a:t>0</a:t>
            </a:r>
            <a:r>
              <a:rPr lang="zh-CN" altLang="zh-CN" sz="2400" dirty="0"/>
              <a:t>和</a:t>
            </a:r>
            <a:r>
              <a:rPr lang="en-US" altLang="zh-CN" sz="2400" dirty="0"/>
              <a:t>1</a:t>
            </a:r>
            <a:r>
              <a:rPr lang="zh-CN" altLang="zh-CN" sz="2400" dirty="0"/>
              <a:t>之间</a:t>
            </a:r>
            <a:r>
              <a:rPr lang="zh-CN" altLang="zh-CN" sz="2400" dirty="0" smtClean="0"/>
              <a:t>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9611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11.1.1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深度学习的产生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/>
              <a:t>人类视觉系统的信息处理是分级的。从低级的区域提取边缘特征，再到高一层提取形状或目标，再到更高层，辨识整个目标。从低层到高层，特征越来越抽象，越来越能表现语义或者意图。</a:t>
            </a:r>
            <a:endParaRPr lang="zh-CN" altLang="en-US" sz="2400" dirty="0"/>
          </a:p>
        </p:txBody>
      </p:sp>
      <p:pic>
        <p:nvPicPr>
          <p:cNvPr id="4" name="图片 3" descr="C:\0《人工智能基础》\《Python机器学习从入门到实战-微课视频版》\图11.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" t="5842" r="21634" b="88293"/>
          <a:stretch/>
        </p:blipFill>
        <p:spPr bwMode="auto">
          <a:xfrm>
            <a:off x="704338" y="2844118"/>
            <a:ext cx="11090498" cy="11864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3842337" y="4030610"/>
            <a:ext cx="3223959" cy="583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深度学习的算法流程</a:t>
            </a:r>
            <a:endParaRPr lang="zh-CN" altLang="zh-CN" sz="24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571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MNIST</a:t>
            </a:r>
            <a:r>
              <a:rPr lang="zh-CN" altLang="zh-CN" sz="2400" dirty="0"/>
              <a:t>数据集的</a:t>
            </a:r>
            <a:r>
              <a:rPr lang="zh-CN" altLang="zh-CN" sz="2400" dirty="0">
                <a:solidFill>
                  <a:srgbClr val="FF0000"/>
                </a:solidFill>
              </a:rPr>
              <a:t>标签</a:t>
            </a:r>
            <a:r>
              <a:rPr lang="zh-CN" altLang="zh-CN" sz="2400" dirty="0"/>
              <a:t>是</a:t>
            </a:r>
            <a:r>
              <a:rPr lang="en-US" altLang="zh-CN" sz="2400" dirty="0"/>
              <a:t>0</a:t>
            </a:r>
            <a:r>
              <a:rPr lang="zh-CN" altLang="zh-CN" sz="2400" dirty="0"/>
              <a:t>到</a:t>
            </a:r>
            <a:r>
              <a:rPr lang="en-US" altLang="zh-CN" sz="2400" dirty="0"/>
              <a:t>9</a:t>
            </a:r>
            <a:r>
              <a:rPr lang="zh-CN" altLang="zh-CN" sz="2400" dirty="0"/>
              <a:t>的数字</a:t>
            </a:r>
            <a:r>
              <a:rPr lang="zh-CN" altLang="en-US" sz="2400" dirty="0"/>
              <a:t>。</a:t>
            </a:r>
          </a:p>
          <a:p>
            <a:r>
              <a:rPr lang="zh-CN" altLang="zh-CN" sz="2400" dirty="0" smtClean="0"/>
              <a:t>从</a:t>
            </a:r>
            <a:r>
              <a:rPr lang="zh-CN" altLang="zh-CN" sz="2400" dirty="0"/>
              <a:t>结果可以看出，在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zh-CN" sz="2400" dirty="0">
                <a:solidFill>
                  <a:srgbClr val="FF0000"/>
                </a:solidFill>
              </a:rPr>
              <a:t>次迭代训练后的准确率能达到</a:t>
            </a:r>
            <a:r>
              <a:rPr lang="en-US" altLang="zh-CN" sz="2400" dirty="0">
                <a:solidFill>
                  <a:srgbClr val="FF0000"/>
                </a:solidFill>
              </a:rPr>
              <a:t>97.88%</a:t>
            </a:r>
            <a:r>
              <a:rPr lang="zh-CN" altLang="zh-CN" sz="2400" dirty="0"/>
              <a:t>，对手写体的识别效果比较理想。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3618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11.6 Keras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深度学习框架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8801" y="1026615"/>
            <a:ext cx="11056060" cy="1060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en-US" altLang="zh-CN" sz="24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Keras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在希腊语中寓意为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号角，来自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文学作品《奥德赛》，是其中一个文学形象。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9768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11.6.1 Keras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基础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8798" y="1026615"/>
            <a:ext cx="10515601" cy="5193212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/>
              <a:t>Keras</a:t>
            </a:r>
            <a:r>
              <a:rPr lang="zh-CN" altLang="zh-CN" sz="2400" dirty="0"/>
              <a:t>最初是作为</a:t>
            </a:r>
            <a:r>
              <a:rPr lang="en-US" altLang="zh-CN" sz="2400" dirty="0" smtClean="0"/>
              <a:t>ONEIROS</a:t>
            </a:r>
            <a:r>
              <a:rPr lang="zh-CN" altLang="zh-CN" sz="2400" dirty="0" smtClean="0"/>
              <a:t>（</a:t>
            </a:r>
            <a:r>
              <a:rPr lang="zh-CN" altLang="zh-CN" sz="2400" dirty="0"/>
              <a:t>开放式神经电子智能机器人操作系统</a:t>
            </a:r>
            <a:r>
              <a:rPr lang="zh-CN" altLang="zh-CN" sz="2400" dirty="0"/>
              <a:t>）</a:t>
            </a:r>
            <a:r>
              <a:rPr lang="zh-CN" altLang="zh-CN" sz="2400" dirty="0" smtClean="0"/>
              <a:t>项目</a:t>
            </a:r>
            <a:r>
              <a:rPr lang="zh-CN" altLang="zh-CN" sz="2400" dirty="0" smtClean="0"/>
              <a:t>一部分</a:t>
            </a:r>
            <a:r>
              <a:rPr lang="zh-CN" altLang="zh-CN" sz="2400" dirty="0"/>
              <a:t>而</a:t>
            </a:r>
            <a:r>
              <a:rPr lang="zh-CN" altLang="zh-CN" sz="2400" dirty="0" smtClean="0"/>
              <a:t>开发。</a:t>
            </a:r>
            <a:endParaRPr lang="zh-CN" altLang="zh-CN" sz="2400" dirty="0"/>
          </a:p>
          <a:p>
            <a:r>
              <a:rPr lang="en-US" altLang="zh-CN" sz="2400" dirty="0" err="1"/>
              <a:t>Keras</a:t>
            </a:r>
            <a:r>
              <a:rPr lang="en-US" altLang="zh-CN" sz="2400" dirty="0"/>
              <a:t> </a:t>
            </a:r>
            <a:r>
              <a:rPr lang="zh-CN" altLang="zh-CN" sz="2400" dirty="0"/>
              <a:t>的核心数据结构是</a:t>
            </a:r>
            <a:r>
              <a:rPr lang="en-US" altLang="zh-CN" sz="2400" dirty="0"/>
              <a:t> model</a:t>
            </a:r>
            <a:r>
              <a:rPr lang="zh-CN" altLang="zh-CN" sz="2400" dirty="0"/>
              <a:t>，一种组织网络层的方式</a:t>
            </a:r>
            <a:r>
              <a:rPr lang="zh-CN" altLang="zh-CN" sz="2400" dirty="0" smtClean="0"/>
              <a:t>。</a:t>
            </a:r>
            <a:endParaRPr lang="zh-CN" altLang="zh-CN" sz="2400" dirty="0"/>
          </a:p>
          <a:p>
            <a:r>
              <a:rPr lang="en-US" altLang="zh-CN" sz="2400" dirty="0" err="1"/>
              <a:t>Keras</a:t>
            </a:r>
            <a:r>
              <a:rPr lang="zh-CN" altLang="zh-CN" sz="2400" dirty="0"/>
              <a:t>对二维卷积的具体实现通过</a:t>
            </a:r>
            <a:r>
              <a:rPr lang="en-US" altLang="zh-CN" sz="2400" dirty="0" smtClean="0"/>
              <a:t>keras.layers.convolutional.Conv2D</a:t>
            </a:r>
            <a:r>
              <a:rPr lang="zh-CN" altLang="en-US" sz="2400" dirty="0" smtClean="0"/>
              <a:t>函数，</a:t>
            </a:r>
            <a:r>
              <a:rPr lang="zh-CN" altLang="zh-CN" sz="2400" dirty="0" smtClean="0"/>
              <a:t>和</a:t>
            </a:r>
            <a:r>
              <a:rPr lang="en-US" altLang="zh-CN" sz="2400" dirty="0"/>
              <a:t>keras.layers.convolutional.Convolution2D</a:t>
            </a:r>
            <a:r>
              <a:rPr lang="zh-CN" altLang="zh-CN" sz="2400" dirty="0"/>
              <a:t>两个函数。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333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3381" y="409570"/>
            <a:ext cx="11056060" cy="594504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/>
              <a:t>Conv2D</a:t>
            </a:r>
            <a:r>
              <a:rPr lang="en-US" altLang="zh-CN" sz="2400" dirty="0" smtClean="0"/>
              <a:t>()</a:t>
            </a:r>
            <a:r>
              <a:rPr lang="zh-CN" altLang="zh-CN" sz="2400" dirty="0" smtClean="0"/>
              <a:t>基本</a:t>
            </a:r>
            <a:r>
              <a:rPr lang="zh-CN" altLang="zh-CN" sz="2400" dirty="0"/>
              <a:t>格式如下：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/>
              <a:t>keras.layers.convolutional.Conv2D(filters, </a:t>
            </a:r>
            <a:r>
              <a:rPr lang="en-US" altLang="zh-CN" sz="2400" dirty="0" err="1"/>
              <a:t>kernel_size</a:t>
            </a:r>
            <a:r>
              <a:rPr lang="en-US" altLang="zh-CN" sz="2400" dirty="0"/>
              <a:t>, strides=(1, 1), padding='valid', </a:t>
            </a:r>
            <a:r>
              <a:rPr lang="en-US" altLang="zh-CN" sz="2400" dirty="0" err="1"/>
              <a:t>data_format</a:t>
            </a:r>
            <a:r>
              <a:rPr lang="en-US" altLang="zh-CN" sz="2400" dirty="0"/>
              <a:t>=None, </a:t>
            </a:r>
            <a:r>
              <a:rPr lang="en-US" altLang="zh-CN" sz="2400" dirty="0" err="1"/>
              <a:t>dilation_rate</a:t>
            </a:r>
            <a:r>
              <a:rPr lang="en-US" altLang="zh-CN" sz="2400" dirty="0"/>
              <a:t>=(1, 1), activation=None, </a:t>
            </a:r>
            <a:r>
              <a:rPr lang="en-US" altLang="zh-CN" sz="2400" dirty="0" err="1"/>
              <a:t>use_bias</a:t>
            </a:r>
            <a:r>
              <a:rPr lang="en-US" altLang="zh-CN" sz="2400" dirty="0"/>
              <a:t>=True, </a:t>
            </a:r>
            <a:r>
              <a:rPr lang="en-US" altLang="zh-CN" sz="2400" dirty="0" err="1"/>
              <a:t>kernel_initializer</a:t>
            </a:r>
            <a:r>
              <a:rPr lang="en-US" altLang="zh-CN" sz="2400" dirty="0"/>
              <a:t>='</a:t>
            </a:r>
            <a:r>
              <a:rPr lang="en-US" altLang="zh-CN" sz="2400" dirty="0" err="1"/>
              <a:t>glorot_uniform</a:t>
            </a:r>
            <a:r>
              <a:rPr lang="en-US" altLang="zh-CN" sz="2400" dirty="0"/>
              <a:t>', </a:t>
            </a:r>
            <a:r>
              <a:rPr lang="en-US" altLang="zh-CN" sz="2400" dirty="0" err="1"/>
              <a:t>bias_initializer</a:t>
            </a:r>
            <a:r>
              <a:rPr lang="en-US" altLang="zh-CN" sz="2400" dirty="0"/>
              <a:t>='zeros', </a:t>
            </a:r>
            <a:r>
              <a:rPr lang="en-US" altLang="zh-CN" sz="2400" dirty="0" err="1"/>
              <a:t>kernel_regularizer</a:t>
            </a:r>
            <a:r>
              <a:rPr lang="en-US" altLang="zh-CN" sz="2400" dirty="0"/>
              <a:t>=None, </a:t>
            </a:r>
            <a:r>
              <a:rPr lang="en-US" altLang="zh-CN" sz="2400" dirty="0" err="1"/>
              <a:t>bias_regularizer</a:t>
            </a:r>
            <a:r>
              <a:rPr lang="en-US" altLang="zh-CN" sz="2400" dirty="0"/>
              <a:t>=None, </a:t>
            </a:r>
            <a:r>
              <a:rPr lang="en-US" altLang="zh-CN" sz="2400" dirty="0" err="1"/>
              <a:t>activity_regularizer</a:t>
            </a:r>
            <a:r>
              <a:rPr lang="en-US" altLang="zh-CN" sz="2400" dirty="0"/>
              <a:t>=None, </a:t>
            </a:r>
            <a:r>
              <a:rPr lang="en-US" altLang="zh-CN" sz="2400" dirty="0" err="1"/>
              <a:t>kernel_constraint</a:t>
            </a:r>
            <a:r>
              <a:rPr lang="en-US" altLang="zh-CN" sz="2400" dirty="0"/>
              <a:t>=None, </a:t>
            </a:r>
            <a:r>
              <a:rPr lang="en-US" altLang="zh-CN" sz="2400" dirty="0" err="1"/>
              <a:t>bias_constraint</a:t>
            </a:r>
            <a:r>
              <a:rPr lang="en-US" altLang="zh-CN" sz="2400" dirty="0"/>
              <a:t>=None)</a:t>
            </a:r>
            <a:endParaRPr lang="zh-CN" altLang="zh-CN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zh-CN" sz="2400" dirty="0"/>
              <a:t>主要参数：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filters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：卷积核的数目，即输出的维度。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kernel_size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个或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由两个整数构成的</a:t>
            </a: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List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或</a:t>
            </a: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Tuple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，卷积核的宽度和长度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zh-CN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strides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个或两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个整数构成的</a:t>
            </a: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List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或</a:t>
            </a: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Tuple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，为卷积的步长。如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为</a:t>
            </a:r>
            <a:r>
              <a:rPr lang="zh-CN" altLang="en-US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整数，则表示在各个空间维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度步长相同。</a:t>
            </a:r>
            <a:endParaRPr lang="zh-CN" altLang="zh-CN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activation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：为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预定义的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激活函数。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如果不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指定，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将</a:t>
            </a:r>
            <a:r>
              <a:rPr lang="zh-CN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不使用激活函数。</a:t>
            </a:r>
            <a:endParaRPr lang="zh-CN" altLang="zh-CN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use_bias</a:t>
            </a: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r>
              <a:rPr lang="zh-CN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布尔值，是否使用偏置项。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0051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11.6.2 Keras</a:t>
            </a:r>
            <a:r>
              <a:rPr lang="zh-CN" altLang="en-US" b="0" i="0" u="none" strike="noStrike" kern="1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综合实例</a:t>
            </a:r>
            <a:r>
              <a:rPr lang="zh-CN" altLang="en-US" b="0" i="0" u="none" strike="noStrike" kern="100" baseline="0" smtClean="0">
                <a:latin typeface="Times New Roman" panose="02020603050405020304" pitchFamily="18" charset="0"/>
                <a:ea typeface="等线" panose="02010600030101010101" pitchFamily="2" charset="-122"/>
              </a:rPr>
              <a:t>	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264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【</a:t>
            </a:r>
            <a:r>
              <a:rPr lang="zh-CN" altLang="en-US" dirty="0" smtClean="0"/>
              <a:t>综合实例</a:t>
            </a:r>
            <a:r>
              <a:rPr lang="zh-CN" altLang="zh-CN" dirty="0" smtClean="0"/>
              <a:t>】</a:t>
            </a:r>
            <a:r>
              <a:rPr lang="zh-CN" altLang="zh-CN" dirty="0"/>
              <a:t>使用</a:t>
            </a:r>
            <a:r>
              <a:rPr lang="en-US" altLang="zh-CN" dirty="0" err="1"/>
              <a:t>Keras</a:t>
            </a:r>
            <a:r>
              <a:rPr lang="zh-CN" altLang="zh-CN" dirty="0"/>
              <a:t>实现人脸</a:t>
            </a:r>
            <a:r>
              <a:rPr lang="zh-CN" altLang="zh-CN" dirty="0" smtClean="0"/>
              <a:t>识别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8799" y="1026615"/>
            <a:ext cx="11056060" cy="5193212"/>
          </a:xfrm>
        </p:spPr>
        <p:txBody>
          <a:bodyPr>
            <a:normAutofit/>
          </a:bodyPr>
          <a:lstStyle/>
          <a:p>
            <a:r>
              <a:rPr lang="zh-CN" altLang="zh-CN" sz="2400" dirty="0"/>
              <a:t>问题描述：使用</a:t>
            </a:r>
            <a:r>
              <a:rPr lang="en-US" altLang="zh-CN" sz="2400" dirty="0" err="1"/>
              <a:t>Keras</a:t>
            </a:r>
            <a:r>
              <a:rPr lang="zh-CN" altLang="zh-CN" sz="2400" dirty="0"/>
              <a:t>和</a:t>
            </a:r>
            <a:r>
              <a:rPr lang="en-US" altLang="zh-CN" sz="2400" dirty="0" err="1"/>
              <a:t>OpenCV</a:t>
            </a:r>
            <a:r>
              <a:rPr lang="zh-CN" altLang="zh-CN" sz="2400" dirty="0"/>
              <a:t>实现对</a:t>
            </a:r>
            <a:r>
              <a:rPr lang="en-US" altLang="zh-CN" sz="2400" dirty="0"/>
              <a:t>Olivetti Faces</a:t>
            </a:r>
            <a:r>
              <a:rPr lang="zh-CN" altLang="zh-CN" sz="2400" dirty="0"/>
              <a:t>人脸数据库的人脸识别。</a:t>
            </a:r>
          </a:p>
          <a:p>
            <a:r>
              <a:rPr lang="zh-CN" altLang="zh-CN" sz="2400" dirty="0"/>
              <a:t>数据集介绍：</a:t>
            </a:r>
            <a:r>
              <a:rPr lang="en-US" altLang="zh-CN" sz="2400" dirty="0"/>
              <a:t>Olivetti Faces</a:t>
            </a:r>
            <a:r>
              <a:rPr lang="zh-CN" altLang="zh-CN" sz="2400" dirty="0"/>
              <a:t>是纽约大学的一个比较小的人脸图片库，由</a:t>
            </a:r>
            <a:r>
              <a:rPr lang="en-US" altLang="zh-CN" sz="2400" dirty="0"/>
              <a:t>40</a:t>
            </a:r>
            <a:r>
              <a:rPr lang="zh-CN" altLang="zh-CN" sz="2400" dirty="0"/>
              <a:t>个人的</a:t>
            </a:r>
            <a:r>
              <a:rPr lang="en-US" altLang="zh-CN" sz="2400" dirty="0"/>
              <a:t>400</a:t>
            </a:r>
            <a:r>
              <a:rPr lang="zh-CN" altLang="zh-CN" sz="2400" dirty="0"/>
              <a:t>张图片构成，即每个人的人脸图片为</a:t>
            </a:r>
            <a:r>
              <a:rPr lang="en-US" altLang="zh-CN" sz="2400" dirty="0"/>
              <a:t>10</a:t>
            </a:r>
            <a:r>
              <a:rPr lang="zh-CN" altLang="zh-CN" sz="2400" dirty="0"/>
              <a:t>张。每张图片的灰度级为</a:t>
            </a:r>
            <a:r>
              <a:rPr lang="en-US" altLang="zh-CN" sz="2400" dirty="0"/>
              <a:t>8</a:t>
            </a:r>
            <a:r>
              <a:rPr lang="zh-CN" altLang="zh-CN" sz="2400" dirty="0"/>
              <a:t>位，每个像素的灰度大小位于</a:t>
            </a:r>
            <a:r>
              <a:rPr lang="en-US" altLang="zh-CN" sz="2400" dirty="0"/>
              <a:t>0-255</a:t>
            </a:r>
            <a:r>
              <a:rPr lang="zh-CN" altLang="zh-CN" sz="2400" dirty="0"/>
              <a:t>之间，每张图片大小为</a:t>
            </a:r>
            <a:r>
              <a:rPr lang="en-US" altLang="zh-CN" sz="2400" dirty="0"/>
              <a:t>64×64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/>
              <a:t>本例中，我们选取了这个数据集</a:t>
            </a:r>
            <a:r>
              <a:rPr lang="zh-CN" altLang="zh-CN" sz="2400" dirty="0" smtClean="0"/>
              <a:t>的</a:t>
            </a:r>
            <a:r>
              <a:rPr lang="en-US" altLang="zh-CN" sz="2400" dirty="0" smtClean="0"/>
              <a:t>60</a:t>
            </a:r>
            <a:r>
              <a:rPr lang="zh-CN" altLang="zh-CN" sz="2400" dirty="0"/>
              <a:t>个</a:t>
            </a:r>
            <a:r>
              <a:rPr lang="zh-CN" altLang="zh-CN" sz="2400" dirty="0" smtClean="0"/>
              <a:t>样本图片</a:t>
            </a:r>
            <a:r>
              <a:rPr lang="zh-CN" altLang="zh-CN" sz="2400" dirty="0"/>
              <a:t>作为训练</a:t>
            </a:r>
            <a:r>
              <a:rPr lang="zh-CN" altLang="zh-CN" sz="2400" dirty="0" smtClean="0"/>
              <a:t>数据，</a:t>
            </a:r>
            <a:r>
              <a:rPr lang="zh-CN" altLang="zh-CN" sz="2400" dirty="0"/>
              <a:t>分别属于</a:t>
            </a:r>
            <a:r>
              <a:rPr lang="en-US" altLang="zh-CN" sz="2400" dirty="0"/>
              <a:t>6</a:t>
            </a:r>
            <a:r>
              <a:rPr lang="zh-CN" altLang="zh-CN" sz="2400" dirty="0"/>
              <a:t>个人，人物编号为</a:t>
            </a:r>
            <a:r>
              <a:rPr lang="en-US" altLang="zh-CN" sz="2400" dirty="0"/>
              <a:t>0</a:t>
            </a:r>
            <a:r>
              <a:rPr lang="zh-CN" altLang="zh-CN" sz="2400" dirty="0"/>
              <a:t>到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9922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Olivetti Faces</a:t>
            </a:r>
            <a:r>
              <a:rPr lang="zh-CN" altLang="zh-CN" dirty="0"/>
              <a:t>人脸数据库</a:t>
            </a:r>
            <a:endParaRPr lang="zh-CN" altLang="en-US" dirty="0"/>
          </a:p>
        </p:txBody>
      </p:sp>
      <p:pic>
        <p:nvPicPr>
          <p:cNvPr id="4" name="图片 3" descr="C:\0《人工智能基础》\《Python机器学习从入门到实战-微课视频版》\图11.18olivettifaces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5" y="1547082"/>
            <a:ext cx="11913687" cy="2355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933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人脸</a:t>
            </a:r>
            <a:r>
              <a:rPr lang="zh-CN" altLang="zh-CN" dirty="0" smtClean="0"/>
              <a:t>识别</a:t>
            </a:r>
            <a:r>
              <a:rPr lang="zh-CN" altLang="zh-CN" dirty="0"/>
              <a:t>结果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13" y="929876"/>
            <a:ext cx="3564000" cy="2592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88" y="929876"/>
            <a:ext cx="4032000" cy="2592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9" y="3711154"/>
            <a:ext cx="4225637" cy="26011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图片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3720540"/>
            <a:ext cx="3877929" cy="261056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033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2400" dirty="0" smtClean="0"/>
              <a:t>由图可以</a:t>
            </a:r>
            <a:r>
              <a:rPr lang="zh-CN" altLang="zh-CN" sz="2400" dirty="0"/>
              <a:t>看出，模型对图库中的人物</a:t>
            </a:r>
            <a:r>
              <a:rPr lang="zh-CN" altLang="zh-CN" sz="2400" dirty="0" smtClean="0"/>
              <a:t>识别</a:t>
            </a:r>
            <a:r>
              <a:rPr lang="zh-CN" altLang="en-US" sz="2400" dirty="0" smtClean="0"/>
              <a:t>具有较高的</a:t>
            </a:r>
            <a:r>
              <a:rPr lang="zh-CN" altLang="zh-CN" sz="2400" dirty="0" smtClean="0"/>
              <a:t>准确</a:t>
            </a:r>
            <a:r>
              <a:rPr lang="zh-CN" altLang="en-US" sz="2400" dirty="0" smtClean="0"/>
              <a:t>程度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不过</a:t>
            </a:r>
            <a:r>
              <a:rPr lang="zh-CN" altLang="zh-CN" sz="2400" dirty="0"/>
              <a:t>由于</a:t>
            </a:r>
            <a:r>
              <a:rPr lang="en-US" altLang="zh-CN" sz="2400" dirty="0"/>
              <a:t>28*28</a:t>
            </a:r>
            <a:r>
              <a:rPr lang="zh-CN" altLang="zh-CN" sz="2400" dirty="0"/>
              <a:t>分辨率的图片过于模糊，存在如</a:t>
            </a:r>
            <a:r>
              <a:rPr lang="zh-CN" altLang="zh-CN" sz="2400" dirty="0" smtClean="0"/>
              <a:t>图</a:t>
            </a:r>
            <a:r>
              <a:rPr lang="en-US" altLang="zh-CN" sz="2400" dirty="0" smtClean="0"/>
              <a:t>(c</a:t>
            </a:r>
            <a:r>
              <a:rPr lang="en-US" altLang="zh-CN" sz="2400" dirty="0"/>
              <a:t>)</a:t>
            </a:r>
            <a:r>
              <a:rPr lang="zh-CN" altLang="zh-CN" sz="2400" dirty="0"/>
              <a:t>中误识别的情况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所以</a:t>
            </a:r>
            <a:r>
              <a:rPr lang="zh-CN" altLang="zh-CN" sz="2400" dirty="0"/>
              <a:t>，在人脸识别过程</a:t>
            </a:r>
            <a:r>
              <a:rPr lang="zh-CN" altLang="zh-CN" sz="2400" dirty="0" smtClean="0"/>
              <a:t>中需要注意图片</a:t>
            </a:r>
            <a:r>
              <a:rPr lang="zh-CN" altLang="zh-CN" sz="2400" dirty="0"/>
              <a:t>的分辨率、光照等因素。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69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gimg2.baidu.com/image_search/src=http%3A%2F%2Fhbimg.b0.upaiyun.com%2Faadcfba81a7f40e8b5d26a7d79f64c8b8a3128ee21494-tRaHKg_fw658&amp;refer=http%3A%2F%2Fhbimg.b0.upaiyun.com&amp;app=2002&amp;size=f9999,10000&amp;q=a80&amp;n=0&amp;g=0n&amp;fmt=jpeg?sec=1638959850&amp;t=a2606a44280bb8c3e665e0379a46166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81" t="10730" r="10255" b="13363"/>
          <a:stretch/>
        </p:blipFill>
        <p:spPr bwMode="auto">
          <a:xfrm>
            <a:off x="7361382" y="2179782"/>
            <a:ext cx="3066473" cy="35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414509" y="2736837"/>
            <a:ext cx="227033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3800D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谢谢</a:t>
            </a:r>
            <a:endParaRPr lang="zh-CN" altLang="en-US" sz="6000" b="1" dirty="0">
              <a:ln w="12700">
                <a:solidFill>
                  <a:schemeClr val="accent5"/>
                </a:solidFill>
                <a:prstDash val="solid"/>
              </a:ln>
              <a:solidFill>
                <a:srgbClr val="F3800D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65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深度学习分级处理图像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(a)</a:t>
            </a:r>
            <a:r>
              <a:rPr lang="zh-CN" altLang="zh-CN" sz="2800" dirty="0"/>
              <a:t>原图</a:t>
            </a:r>
          </a:p>
          <a:p>
            <a:endParaRPr lang="zh-CN" altLang="en-US" sz="2800" dirty="0"/>
          </a:p>
        </p:txBody>
      </p:sp>
      <p:pic>
        <p:nvPicPr>
          <p:cNvPr id="4" name="图片 3" descr="C:\Users\52257\Desktop\p6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2" y="1663179"/>
            <a:ext cx="4271819" cy="3204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72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(b)</a:t>
            </a:r>
            <a:r>
              <a:rPr lang="zh-CN" altLang="zh-CN" dirty="0"/>
              <a:t>基础特征</a:t>
            </a:r>
            <a:r>
              <a:rPr lang="en-US" altLang="zh-CN" dirty="0"/>
              <a:t>-</a:t>
            </a:r>
            <a:r>
              <a:rPr lang="zh-CN" altLang="zh-CN" dirty="0"/>
              <a:t>像素</a:t>
            </a:r>
            <a:endParaRPr lang="zh-CN" altLang="en-US" dirty="0"/>
          </a:p>
        </p:txBody>
      </p:sp>
      <p:pic>
        <p:nvPicPr>
          <p:cNvPr id="4" name="图片 3" descr="C:\feature_kernel_images\layer_01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0" r="49502" b="47211"/>
          <a:stretch/>
        </p:blipFill>
        <p:spPr bwMode="auto">
          <a:xfrm>
            <a:off x="380733" y="963752"/>
            <a:ext cx="7095374" cy="51932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7640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(c)</a:t>
            </a:r>
            <a:r>
              <a:rPr lang="zh-CN" altLang="zh-CN" dirty="0"/>
              <a:t>复杂特征</a:t>
            </a:r>
            <a:r>
              <a:rPr lang="en-US" altLang="zh-CN" dirty="0"/>
              <a:t>-</a:t>
            </a:r>
            <a:r>
              <a:rPr lang="zh-CN" altLang="zh-CN" dirty="0" smtClean="0"/>
              <a:t>线条</a:t>
            </a:r>
            <a:endParaRPr lang="zh-CN" altLang="en-US" dirty="0"/>
          </a:p>
        </p:txBody>
      </p:sp>
      <p:pic>
        <p:nvPicPr>
          <p:cNvPr id="4" name="图片 3" descr="C:\feature_kernel_images\layer_1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3" t="25818" r="47768" b="58062"/>
          <a:stretch/>
        </p:blipFill>
        <p:spPr bwMode="auto">
          <a:xfrm>
            <a:off x="754078" y="862152"/>
            <a:ext cx="6934952" cy="53581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890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(d)</a:t>
            </a:r>
            <a:r>
              <a:rPr lang="zh-CN" altLang="zh-CN" dirty="0"/>
              <a:t>复杂特征</a:t>
            </a:r>
            <a:r>
              <a:rPr lang="en-US" altLang="zh-CN" dirty="0"/>
              <a:t>-</a:t>
            </a:r>
            <a:r>
              <a:rPr lang="zh-CN" altLang="zh-CN" dirty="0"/>
              <a:t>简单形状</a:t>
            </a:r>
            <a:endParaRPr lang="zh-CN" altLang="en-US" dirty="0"/>
          </a:p>
        </p:txBody>
      </p:sp>
      <p:pic>
        <p:nvPicPr>
          <p:cNvPr id="4" name="图片 3" descr="C:\feature_kernel_images\layer_16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4" t="21895" r="56217" b="61884"/>
          <a:stretch/>
        </p:blipFill>
        <p:spPr bwMode="auto">
          <a:xfrm>
            <a:off x="712270" y="862152"/>
            <a:ext cx="6437647" cy="54704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4691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 </a:t>
            </a:r>
            <a:r>
              <a:rPr lang="en-US" altLang="zh-CN" dirty="0"/>
              <a:t>(e)</a:t>
            </a:r>
            <a:r>
              <a:rPr lang="zh-CN" altLang="zh-CN" dirty="0"/>
              <a:t>复杂特征</a:t>
            </a:r>
            <a:r>
              <a:rPr lang="en-US" altLang="zh-CN" dirty="0"/>
              <a:t>-</a:t>
            </a:r>
            <a:r>
              <a:rPr lang="zh-CN" altLang="zh-CN" dirty="0"/>
              <a:t>复杂</a:t>
            </a:r>
            <a:r>
              <a:rPr lang="zh-CN" altLang="zh-CN" dirty="0" smtClean="0"/>
              <a:t>形状</a:t>
            </a:r>
            <a:endParaRPr lang="zh-CN" altLang="en-US" dirty="0"/>
          </a:p>
        </p:txBody>
      </p:sp>
      <p:pic>
        <p:nvPicPr>
          <p:cNvPr id="4" name="图片 3" descr="C:\feature_kernel_images\layer_14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1" t="58111" r="35453" b="25757"/>
          <a:stretch/>
        </p:blipFill>
        <p:spPr bwMode="auto">
          <a:xfrm>
            <a:off x="704006" y="862152"/>
            <a:ext cx="6630153" cy="54062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6848095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23">
      <a:dk1>
        <a:srgbClr val="2F2F2F"/>
      </a:dk1>
      <a:lt1>
        <a:srgbClr val="FFFFFF"/>
      </a:lt1>
      <a:dk2>
        <a:srgbClr val="FFFFFF"/>
      </a:dk2>
      <a:lt2>
        <a:srgbClr val="5F5F5F"/>
      </a:lt2>
      <a:accent1>
        <a:srgbClr val="0A3142"/>
      </a:accent1>
      <a:accent2>
        <a:srgbClr val="2A305C"/>
      </a:accent2>
      <a:accent3>
        <a:srgbClr val="5478C4"/>
      </a:accent3>
      <a:accent4>
        <a:srgbClr val="409EA6"/>
      </a:accent4>
      <a:accent5>
        <a:srgbClr val="86D7D4"/>
      </a:accent5>
      <a:accent6>
        <a:srgbClr val="FFC000"/>
      </a:accent6>
      <a:hlink>
        <a:srgbClr val="0A3142"/>
      </a:hlink>
      <a:folHlink>
        <a:srgbClr val="00B0F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1994</Words>
  <Application>Microsoft Office PowerPoint</Application>
  <PresentationFormat>宽屏</PresentationFormat>
  <Paragraphs>134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等线</vt:lpstr>
      <vt:lpstr>汉仪菱心体简</vt:lpstr>
      <vt:lpstr>楷体</vt:lpstr>
      <vt:lpstr>宋体</vt:lpstr>
      <vt:lpstr>微软雅黑</vt:lpstr>
      <vt:lpstr>幼圆</vt:lpstr>
      <vt:lpstr>Arial</vt:lpstr>
      <vt:lpstr>Arial Black</vt:lpstr>
      <vt:lpstr>Calibri</vt:lpstr>
      <vt:lpstr>Times New Roman</vt:lpstr>
      <vt:lpstr>Wingdings</vt:lpstr>
      <vt:lpstr>Wingdings 2</vt:lpstr>
      <vt:lpstr>A000120140530A99PPBG</vt:lpstr>
      <vt:lpstr>Python机器学习</vt:lpstr>
      <vt:lpstr>第11章 深度学习 </vt:lpstr>
      <vt:lpstr>11.1 深度学习 </vt:lpstr>
      <vt:lpstr>11.1.1深度学习的产生 </vt:lpstr>
      <vt:lpstr>深度学习分级处理图像</vt:lpstr>
      <vt:lpstr>(b)基础特征-像素</vt:lpstr>
      <vt:lpstr> (c)复杂特征-线条</vt:lpstr>
      <vt:lpstr>(d)复杂特征-简单形状</vt:lpstr>
      <vt:lpstr> (e)复杂特征-复杂形状</vt:lpstr>
      <vt:lpstr>11.1.2 深度学习的发展 </vt:lpstr>
      <vt:lpstr>ImageNet历届冠军算法</vt:lpstr>
      <vt:lpstr>11.2 卷积神经网络CNN </vt:lpstr>
      <vt:lpstr>11.2.1 卷积网络的神经科学基础 </vt:lpstr>
      <vt:lpstr>PowerPoint 演示文稿</vt:lpstr>
      <vt:lpstr>11.2.2卷积操作 </vt:lpstr>
      <vt:lpstr>PowerPoint 演示文稿</vt:lpstr>
      <vt:lpstr>卷积操作的分步骤演示</vt:lpstr>
      <vt:lpstr>【例】对图像进行卷积处理</vt:lpstr>
      <vt:lpstr>11.2.3池化操作 </vt:lpstr>
      <vt:lpstr>【例】使用最大池化、平均池化对图像进行池化处理。</vt:lpstr>
      <vt:lpstr>11.2.4 CNN的激活函数 </vt:lpstr>
      <vt:lpstr>11.2.5 CNN网络模型 </vt:lpstr>
      <vt:lpstr>认识及应用VGGNet</vt:lpstr>
      <vt:lpstr>【例】初识VGGNET</vt:lpstr>
      <vt:lpstr>【例】VGGNET识别猫狗。</vt:lpstr>
      <vt:lpstr>11.3 循环神经网络 </vt:lpstr>
      <vt:lpstr>PowerPoint 演示文稿</vt:lpstr>
      <vt:lpstr>PowerPoint 演示文稿</vt:lpstr>
      <vt:lpstr>11.4 常见的深度学习开源框架和平台 </vt:lpstr>
      <vt:lpstr>11.5 Tensorflow学习框架 </vt:lpstr>
      <vt:lpstr>PowerPoint 演示文稿</vt:lpstr>
      <vt:lpstr>PowerPoint 演示文稿</vt:lpstr>
      <vt:lpstr>PowerPoint 演示文稿</vt:lpstr>
      <vt:lpstr>【例】 tensor的基本使用。</vt:lpstr>
      <vt:lpstr>【例】使用TensorFlow. Keras 子模块实现全连接。</vt:lpstr>
      <vt:lpstr>【例】使用TensorFlow进行梯度下降处理。</vt:lpstr>
      <vt:lpstr>重新处理make_moons数据集</vt:lpstr>
      <vt:lpstr>【例】Tensorflow对make_moons半环形数据集分类。</vt:lpstr>
      <vt:lpstr>【例】使用深度学习进行手写数字识别。</vt:lpstr>
      <vt:lpstr>PowerPoint 演示文稿</vt:lpstr>
      <vt:lpstr>11.6 Keras深度学习框架 </vt:lpstr>
      <vt:lpstr>11.6.1 Keras基础 </vt:lpstr>
      <vt:lpstr>PowerPoint 演示文稿</vt:lpstr>
      <vt:lpstr>11.6.2 Keras综合实例 </vt:lpstr>
      <vt:lpstr>【综合实例】使用Keras实现人脸识别</vt:lpstr>
      <vt:lpstr>Olivetti Faces人脸数据库</vt:lpstr>
      <vt:lpstr>人脸识别结果：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目录</dc:title>
  <dc:creator>yan liu</dc:creator>
  <cp:lastModifiedBy>yan liu</cp:lastModifiedBy>
  <cp:revision>187</cp:revision>
  <dcterms:created xsi:type="dcterms:W3CDTF">2021-11-08T10:29:40Z</dcterms:created>
  <dcterms:modified xsi:type="dcterms:W3CDTF">2021-11-12T22:48:29Z</dcterms:modified>
</cp:coreProperties>
</file>